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59" r:id="rId4"/>
    <p:sldId id="304" r:id="rId5"/>
    <p:sldId id="261" r:id="rId6"/>
    <p:sldId id="267" r:id="rId7"/>
    <p:sldId id="263" r:id="rId8"/>
    <p:sldId id="264" r:id="rId9"/>
    <p:sldId id="272" r:id="rId10"/>
    <p:sldId id="270" r:id="rId11"/>
    <p:sldId id="273" r:id="rId12"/>
    <p:sldId id="271" r:id="rId13"/>
    <p:sldId id="277" r:id="rId14"/>
    <p:sldId id="278" r:id="rId15"/>
    <p:sldId id="281" r:id="rId16"/>
    <p:sldId id="307" r:id="rId17"/>
    <p:sldId id="282" r:id="rId18"/>
    <p:sldId id="298" r:id="rId19"/>
    <p:sldId id="301" r:id="rId20"/>
    <p:sldId id="299" r:id="rId21"/>
    <p:sldId id="302" r:id="rId22"/>
    <p:sldId id="300" r:id="rId23"/>
    <p:sldId id="289" r:id="rId24"/>
    <p:sldId id="297" r:id="rId25"/>
    <p:sldId id="291" r:id="rId26"/>
    <p:sldId id="292" r:id="rId27"/>
    <p:sldId id="293" r:id="rId28"/>
    <p:sldId id="294" r:id="rId29"/>
    <p:sldId id="295" r:id="rId30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31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5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4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25" autoAdjust="0"/>
    <p:restoredTop sz="80824"/>
  </p:normalViewPr>
  <p:slideViewPr>
    <p:cSldViewPr snapToGrid="0" snapToObjects="1">
      <p:cViewPr varScale="1">
        <p:scale>
          <a:sx n="46" d="100"/>
          <a:sy n="46" d="100"/>
        </p:scale>
        <p:origin x="27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1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68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9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6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10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3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7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E54C7AC8-6FAE-2D8E-854B-CA878E2B7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0"/>
            <a:ext cx="9144000" cy="9143982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3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9540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04CAF-C049-433F-C707-48581650550E}"/>
              </a:ext>
            </a:extLst>
          </p:cNvPr>
          <p:cNvSpPr/>
          <p:nvPr userDrawn="1"/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743195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2F6AD1-7CA1-3BFE-EF38-FB02E3F03E04}"/>
              </a:ext>
            </a:extLst>
          </p:cNvPr>
          <p:cNvSpPr/>
          <p:nvPr userDrawn="1"/>
        </p:nvSpPr>
        <p:spPr>
          <a:xfrm>
            <a:off x="12188699" y="0"/>
            <a:ext cx="1218895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050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050" y="2743194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5F31E0A5-6C2E-3771-5550-A7EA19694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620" b="12053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7AFF98C-37DC-3D24-8BEC-8D092213F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377904" cy="1371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3BBB13-2735-3E70-6B7E-0A4A82034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425" y="4114800"/>
            <a:ext cx="22402800" cy="4572000"/>
          </a:xfrm>
        </p:spPr>
        <p:txBody>
          <a:bodyPr/>
          <a:lstStyle>
            <a:lvl1pPr marL="914400" indent="-914400"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71512F6-7628-B07E-1142-5DD95AEA5D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0552" y="10287000"/>
            <a:ext cx="20116800" cy="1371600"/>
          </a:xfrm>
        </p:spPr>
        <p:txBody>
          <a:bodyPr/>
          <a:lstStyle>
            <a:lvl1pPr>
              <a:lnSpc>
                <a:spcPct val="125000"/>
              </a:lnSpc>
              <a:defRPr b="0" i="0">
                <a:solidFill>
                  <a:schemeClr val="bg1"/>
                </a:solidFill>
                <a:latin typeface="+mn-lt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000" dirty="0">
                <a:solidFill>
                  <a:schemeClr val="tx1"/>
                </a:solidFill>
              </a:rPr>
              <a:t>MAP WITH MOST AFFECTED COUNTIES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buFont typeface="Arial" panose="020B0604020202020204" pitchFamily="34" charset="0"/>
              <a:buChar char="•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7" r:id="rId10"/>
    <p:sldLayoutId id="2147483695" r:id="rId11"/>
    <p:sldLayoutId id="2147483698" r:id="rId12"/>
    <p:sldLayoutId id="2147483691" r:id="rId13"/>
    <p:sldLayoutId id="2147483678" r:id="rId14"/>
    <p:sldLayoutId id="2147483690" r:id="rId15"/>
    <p:sldLayoutId id="2147483681" r:id="rId16"/>
    <p:sldLayoutId id="2147483688" r:id="rId17"/>
    <p:sldLayoutId id="2147483684" r:id="rId18"/>
    <p:sldLayoutId id="2147483682" r:id="rId19"/>
    <p:sldLayoutId id="2147483686" r:id="rId20"/>
    <p:sldLayoutId id="2147483685" r:id="rId2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r8gVO_dQ37A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emf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xopioidresponse.org/es/buscar_ayuda.html" TargetMode="External"/><Relationship Id="rId2" Type="http://schemas.openxmlformats.org/officeDocument/2006/relationships/hyperlink" Target="https://txopioidresponse.org/get_help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emf"/><Relationship Id="rId4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yJPFhFcAjEU?feature=oembed" TargetMode="Externa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ealthdata.dshs.texas.gov/dashboards/drugs-and-alcohol/opioids/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hfg-ak0nyY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MX" dirty="0">
                <a:effectLst/>
                <a:ea typeface="Times New Roman" panose="02020603050405020304" pitchFamily="18" charset="0"/>
              </a:rPr>
              <a:t>Cómo prevenir el consumo indebido de opioides recetados</a:t>
            </a:r>
            <a:endParaRPr lang="en-US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Respuesta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NOMBRE DEL PRESENTADOR 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862050" y="7653875"/>
            <a:ext cx="9144000" cy="4800595"/>
          </a:xfrm>
        </p:spPr>
        <p:txBody>
          <a:bodyPr/>
          <a:lstStyle/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con </a:t>
            </a:r>
            <a:r>
              <a:rPr lang="en-US" dirty="0" err="1"/>
              <a:t>codeína</a:t>
            </a:r>
            <a:endParaRPr lang="en-US" dirty="0"/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862050" y="6502406"/>
            <a:ext cx="9144000" cy="12530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marcas</a:t>
            </a:r>
            <a:r>
              <a:rPr lang="en-US" dirty="0"/>
              <a:t> </a:t>
            </a:r>
            <a:r>
              <a:rPr lang="en-US" dirty="0" err="1"/>
              <a:t>comerciales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 son: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2937939"/>
            <a:ext cx="9144000" cy="3429000"/>
          </a:xfrm>
        </p:spPr>
        <p:txBody>
          <a:bodyPr/>
          <a:lstStyle/>
          <a:p>
            <a:r>
              <a:rPr lang="en-US" dirty="0" err="1"/>
              <a:t>Lesiones</a:t>
            </a:r>
            <a:r>
              <a:rPr lang="en-US" dirty="0"/>
              <a:t> graves </a:t>
            </a:r>
          </a:p>
          <a:p>
            <a:r>
              <a:rPr lang="en-US" dirty="0" err="1"/>
              <a:t>Cirugía</a:t>
            </a:r>
            <a:r>
              <a:rPr lang="en-US" dirty="0"/>
              <a:t> </a:t>
            </a:r>
          </a:p>
          <a:p>
            <a:r>
              <a:rPr lang="en-US" dirty="0"/>
              <a:t>Un </a:t>
            </a:r>
            <a:r>
              <a:rPr lang="en-US" dirty="0" err="1"/>
              <a:t>parto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cesárea</a:t>
            </a:r>
            <a:r>
              <a:rPr lang="en-US" dirty="0"/>
              <a:t> </a:t>
            </a:r>
          </a:p>
          <a:p>
            <a:r>
              <a:rPr lang="en-US" dirty="0" err="1"/>
              <a:t>Cáncer</a:t>
            </a:r>
            <a:r>
              <a:rPr lang="en-US" dirty="0"/>
              <a:t> y </a:t>
            </a:r>
            <a:r>
              <a:rPr lang="en-US" dirty="0" err="1"/>
              <a:t>otros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50" y="1786470"/>
            <a:ext cx="9144000" cy="91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Los </a:t>
            </a:r>
            <a:r>
              <a:rPr lang="en-US" dirty="0" err="1"/>
              <a:t>opioides</a:t>
            </a:r>
            <a:r>
              <a:rPr lang="en-US" dirty="0"/>
              <a:t> se </a:t>
            </a:r>
            <a:r>
              <a:rPr lang="en-US" dirty="0" err="1"/>
              <a:t>recetan</a:t>
            </a:r>
            <a:r>
              <a:rPr lang="en-US" dirty="0"/>
              <a:t> para </a:t>
            </a:r>
            <a:r>
              <a:rPr lang="en-US" dirty="0" err="1"/>
              <a:t>aliviar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dolor </a:t>
            </a:r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 son un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medicamentos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potentes</a:t>
            </a:r>
            <a:r>
              <a:rPr lang="en-US" dirty="0"/>
              <a:t> que </a:t>
            </a:r>
            <a:r>
              <a:rPr lang="en-US" dirty="0" err="1"/>
              <a:t>sirven</a:t>
            </a:r>
            <a:r>
              <a:rPr lang="en-US" dirty="0"/>
              <a:t> para </a:t>
            </a:r>
            <a:r>
              <a:rPr lang="en-US" dirty="0" err="1"/>
              <a:t>tratar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dolor. 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</a:t>
            </a:r>
            <a:r>
              <a:rPr lang="en-US" dirty="0" err="1"/>
              <a:t>conllevan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LEARN THE RISKS OF OPIOID MISUSE</a:t>
            </a:r>
          </a:p>
        </p:txBody>
      </p:sp>
      <p:pic>
        <p:nvPicPr>
          <p:cNvPr id="4" name="Online Media 3" descr="Conozca los Riesgos del Uso Indebido de Opioides">
            <a:hlinkClick r:id="" action="ppaction://media"/>
            <a:extLst>
              <a:ext uri="{FF2B5EF4-FFF2-40B4-BE49-F238E27FC236}">
                <a16:creationId xmlns:a16="http://schemas.microsoft.com/office/drawing/2014/main" id="{FE910BE2-400F-4811-92B0-A6EE847EDA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6008" y="980408"/>
            <a:ext cx="20805634" cy="117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5800" b="0" dirty="0"/>
              <a:t>El </a:t>
            </a:r>
            <a:r>
              <a:rPr lang="en-US" sz="5800" b="0" dirty="0" err="1"/>
              <a:t>cuerpo</a:t>
            </a:r>
            <a:r>
              <a:rPr lang="en-US" sz="5800" b="0" dirty="0"/>
              <a:t> </a:t>
            </a:r>
            <a:r>
              <a:rPr lang="en-US" sz="5800" b="0" dirty="0" err="1"/>
              <a:t>puede</a:t>
            </a:r>
            <a:r>
              <a:rPr lang="en-US" sz="5800" b="0" dirty="0"/>
              <a:t> </a:t>
            </a:r>
            <a:r>
              <a:rPr lang="en-US" sz="5800" b="0" dirty="0" err="1"/>
              <a:t>volverse</a:t>
            </a:r>
            <a:r>
              <a:rPr lang="en-US" sz="5800" b="0" dirty="0"/>
              <a:t> </a:t>
            </a:r>
            <a:r>
              <a:rPr lang="en-US" sz="5800" b="0" dirty="0" err="1"/>
              <a:t>dependiente</a:t>
            </a:r>
            <a:r>
              <a:rPr lang="en-US" sz="5800" b="0" dirty="0"/>
              <a:t> de </a:t>
            </a:r>
            <a:r>
              <a:rPr lang="en-US" sz="5800" b="0" dirty="0" err="1"/>
              <a:t>los</a:t>
            </a:r>
            <a:r>
              <a:rPr lang="en-US" sz="5800" b="0" dirty="0"/>
              <a:t> </a:t>
            </a:r>
            <a:r>
              <a:rPr lang="en-US" sz="5800" b="0" dirty="0" err="1"/>
              <a:t>opioides</a:t>
            </a:r>
            <a:r>
              <a:rPr lang="en-US" sz="5800" b="0" dirty="0"/>
              <a:t> </a:t>
            </a:r>
            <a:r>
              <a:rPr lang="en-US" sz="5800" b="0" dirty="0" err="1"/>
              <a:t>recetados</a:t>
            </a:r>
            <a:r>
              <a:rPr lang="en-US" sz="5800" b="0" dirty="0"/>
              <a:t> </a:t>
            </a:r>
            <a:r>
              <a:rPr lang="en-US" sz="5800" b="0" dirty="0" err="1"/>
              <a:t>en</a:t>
            </a:r>
            <a:r>
              <a:rPr lang="en-US" sz="5800" b="0" dirty="0"/>
              <a:t> tan solo </a:t>
            </a:r>
            <a:r>
              <a:rPr lang="en-US" sz="5800" b="0" dirty="0" err="1"/>
              <a:t>siete</a:t>
            </a:r>
            <a:r>
              <a:rPr lang="en-US" sz="5800" b="0" dirty="0"/>
              <a:t> días de </a:t>
            </a:r>
            <a:r>
              <a:rPr lang="en-US" sz="5800" b="0" dirty="0" err="1"/>
              <a:t>consumirlos</a:t>
            </a:r>
            <a:r>
              <a:rPr lang="en-US" sz="5800" b="0" dirty="0"/>
              <a:t>, y </a:t>
            </a:r>
            <a:r>
              <a:rPr lang="en-US" sz="5800" b="0" dirty="0" err="1"/>
              <a:t>ello</a:t>
            </a:r>
            <a:r>
              <a:rPr lang="en-US" sz="5800" b="0" dirty="0"/>
              <a:t> </a:t>
            </a:r>
            <a:r>
              <a:rPr lang="en-US" sz="5800" b="0" dirty="0" err="1"/>
              <a:t>podría</a:t>
            </a:r>
            <a:r>
              <a:rPr lang="en-US" sz="5800" b="0" dirty="0"/>
              <a:t> </a:t>
            </a:r>
            <a:r>
              <a:rPr lang="en-US" sz="5800" b="0" dirty="0" err="1"/>
              <a:t>conducir</a:t>
            </a:r>
            <a:r>
              <a:rPr lang="en-US" sz="5800" b="0" dirty="0"/>
              <a:t> a </a:t>
            </a:r>
            <a:r>
              <a:rPr lang="en-US" sz="5800" b="0" dirty="0" err="1"/>
              <a:t>una</a:t>
            </a:r>
            <a:r>
              <a:rPr lang="en-US" sz="5800" b="0" dirty="0"/>
              <a:t> persona a la </a:t>
            </a:r>
            <a:r>
              <a:rPr lang="en-US" sz="5800" b="0" dirty="0" err="1"/>
              <a:t>adicción</a:t>
            </a:r>
            <a:r>
              <a:rPr lang="en-US" sz="5800" b="0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3011428"/>
            <a:ext cx="9144000" cy="3657604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cantidad</a:t>
            </a:r>
            <a:r>
              <a:rPr lang="en-US" dirty="0"/>
              <a:t> </a:t>
            </a:r>
            <a:r>
              <a:rPr lang="en-US" dirty="0" err="1"/>
              <a:t>recetada</a:t>
            </a:r>
            <a:r>
              <a:rPr lang="en-US" dirty="0"/>
              <a:t> se </a:t>
            </a:r>
            <a:r>
              <a:rPr lang="en-US" dirty="0" err="1"/>
              <a:t>vuelve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eficaz</a:t>
            </a:r>
            <a:r>
              <a:rPr lang="en-US" dirty="0"/>
              <a:t>.</a:t>
            </a:r>
          </a:p>
          <a:p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mayor </a:t>
            </a:r>
            <a:r>
              <a:rPr lang="en-US" dirty="0" err="1"/>
              <a:t>cantidad</a:t>
            </a:r>
            <a:r>
              <a:rPr lang="en-US" dirty="0"/>
              <a:t> para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dolor, lo que </a:t>
            </a:r>
            <a:r>
              <a:rPr lang="en-US" dirty="0" err="1"/>
              <a:t>aumenta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abuso</a:t>
            </a:r>
            <a:r>
              <a:rPr lang="en-US" dirty="0"/>
              <a:t> y </a:t>
            </a:r>
            <a:r>
              <a:rPr lang="en-US" dirty="0" err="1"/>
              <a:t>sobredosis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50" y="1792234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El </a:t>
            </a:r>
            <a:r>
              <a:rPr lang="en-US" dirty="0" err="1"/>
              <a:t>cuerpo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cerebro</a:t>
            </a:r>
            <a:r>
              <a:rPr lang="en-US" dirty="0"/>
              <a:t> se </a:t>
            </a:r>
            <a:r>
              <a:rPr lang="en-US" dirty="0" err="1"/>
              <a:t>acostumbran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 al </a:t>
            </a:r>
            <a:r>
              <a:rPr lang="en-US" dirty="0" err="1"/>
              <a:t>medicamento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4343394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242424"/>
                </a:solidFill>
              </a:rPr>
              <a:t>Insomnio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Ansiedad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Náuseas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>
                <a:solidFill>
                  <a:srgbClr val="242424"/>
                </a:solidFill>
              </a:rPr>
              <a:t>Dolores </a:t>
            </a:r>
            <a:r>
              <a:rPr lang="en-US" dirty="0" err="1">
                <a:solidFill>
                  <a:srgbClr val="242424"/>
                </a:solidFill>
              </a:rPr>
              <a:t>musculares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Agitación</a:t>
            </a:r>
            <a:endParaRPr lang="en-US" dirty="0">
              <a:solidFill>
                <a:srgbClr val="242424"/>
              </a:solidFill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612200"/>
            <a:ext cx="9144000" cy="13715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Los </a:t>
            </a:r>
            <a:r>
              <a:rPr lang="en-US" dirty="0" err="1"/>
              <a:t>siguientes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abstinencia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la persona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5800" dirty="0"/>
              <a:t>Los </a:t>
            </a:r>
            <a:r>
              <a:rPr lang="en-US" sz="5800" dirty="0" err="1"/>
              <a:t>opioides</a:t>
            </a:r>
            <a:r>
              <a:rPr lang="en-US" sz="5800" dirty="0"/>
              <a:t> son </a:t>
            </a:r>
            <a:r>
              <a:rPr lang="en-US" sz="5800" dirty="0" err="1"/>
              <a:t>potentes</a:t>
            </a:r>
            <a:r>
              <a:rPr lang="en-US" sz="5800" dirty="0"/>
              <a:t> </a:t>
            </a:r>
            <a:r>
              <a:rPr lang="en-US" sz="5800" dirty="0" err="1"/>
              <a:t>medicamentos</a:t>
            </a:r>
            <a:r>
              <a:rPr lang="en-US" sz="5800" dirty="0"/>
              <a:t> que se </a:t>
            </a:r>
            <a:r>
              <a:rPr lang="en-US" sz="5800" dirty="0" err="1"/>
              <a:t>usan</a:t>
            </a:r>
            <a:r>
              <a:rPr lang="en-US" sz="5800" dirty="0"/>
              <a:t> para </a:t>
            </a:r>
            <a:r>
              <a:rPr lang="en-US" sz="5800" dirty="0" err="1"/>
              <a:t>tratar</a:t>
            </a:r>
            <a:r>
              <a:rPr lang="en-US" sz="5800" dirty="0"/>
              <a:t> </a:t>
            </a:r>
            <a:r>
              <a:rPr lang="en-US" sz="5800" dirty="0" err="1"/>
              <a:t>el</a:t>
            </a:r>
            <a:r>
              <a:rPr lang="en-US" sz="5800" dirty="0"/>
              <a:t> dolor </a:t>
            </a:r>
            <a:r>
              <a:rPr lang="en-US" sz="5800" dirty="0" err="1"/>
              <a:t>físico</a:t>
            </a:r>
            <a:r>
              <a:rPr lang="en-US" sz="5800" dirty="0"/>
              <a:t> </a:t>
            </a:r>
            <a:r>
              <a:rPr lang="en-US" sz="5800" dirty="0" err="1"/>
              <a:t>intenso</a:t>
            </a:r>
            <a:r>
              <a:rPr lang="en-US" sz="5800" dirty="0"/>
              <a:t>, </a:t>
            </a:r>
            <a:r>
              <a:rPr lang="en-US" sz="5800" dirty="0" err="1"/>
              <a:t>pero</a:t>
            </a:r>
            <a:r>
              <a:rPr lang="en-US" sz="5800" dirty="0"/>
              <a:t> </a:t>
            </a:r>
            <a:r>
              <a:rPr lang="en-US" sz="5800" dirty="0" err="1"/>
              <a:t>su</a:t>
            </a:r>
            <a:r>
              <a:rPr lang="en-US" sz="5800" dirty="0"/>
              <a:t> </a:t>
            </a:r>
            <a:r>
              <a:rPr lang="en-US" sz="5800" dirty="0" err="1"/>
              <a:t>abuso</a:t>
            </a:r>
            <a:r>
              <a:rPr lang="en-US" sz="5800" dirty="0"/>
              <a:t> </a:t>
            </a:r>
            <a:r>
              <a:rPr lang="en-US" sz="5800" dirty="0" err="1"/>
              <a:t>puede</a:t>
            </a:r>
            <a:r>
              <a:rPr lang="en-US" sz="5800" dirty="0"/>
              <a:t> ser </a:t>
            </a:r>
            <a:r>
              <a:rPr lang="en-US" sz="5800" dirty="0" err="1"/>
              <a:t>peligroso</a:t>
            </a:r>
            <a:r>
              <a:rPr lang="en-US" sz="5800" dirty="0"/>
              <a:t> e </a:t>
            </a:r>
            <a:r>
              <a:rPr lang="en-US" sz="5800" dirty="0" err="1"/>
              <a:t>incluso</a:t>
            </a:r>
            <a:r>
              <a:rPr lang="en-US" sz="5800" dirty="0"/>
              <a:t> mortal.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49" y="3590367"/>
            <a:ext cx="9621405" cy="23151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la </a:t>
            </a:r>
            <a:r>
              <a:rPr lang="en-US" dirty="0" err="1"/>
              <a:t>recetada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sin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receta</a:t>
            </a:r>
            <a:r>
              <a:rPr lang="en-US" dirty="0"/>
              <a:t> </a:t>
            </a:r>
            <a:r>
              <a:rPr lang="en-US" dirty="0" err="1"/>
              <a:t>médica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con </a:t>
            </a:r>
            <a:r>
              <a:rPr lang="en-US" dirty="0" err="1"/>
              <a:t>cualquier</a:t>
            </a:r>
            <a:r>
              <a:rPr lang="en-US" dirty="0"/>
              <a:t> fin que no sea </a:t>
            </a:r>
            <a:r>
              <a:rPr lang="en-US" dirty="0" err="1"/>
              <a:t>médico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50" y="1761572"/>
            <a:ext cx="9144000" cy="13715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El </a:t>
            </a:r>
            <a:r>
              <a:rPr lang="en-US" dirty="0" err="1"/>
              <a:t>abuso</a:t>
            </a:r>
            <a:r>
              <a:rPr lang="en-US" dirty="0"/>
              <a:t> </a:t>
            </a:r>
            <a:r>
              <a:rPr lang="en-US" dirty="0" err="1"/>
              <a:t>consiste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de forma </a:t>
            </a:r>
            <a:r>
              <a:rPr lang="en-US" dirty="0" err="1"/>
              <a:t>distinta</a:t>
            </a:r>
            <a:r>
              <a:rPr lang="en-US" dirty="0"/>
              <a:t> a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médico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620001"/>
            <a:ext cx="9144000" cy="3657594"/>
          </a:xfrm>
        </p:spPr>
        <p:txBody>
          <a:bodyPr/>
          <a:lstStyle/>
          <a:p>
            <a:r>
              <a:rPr lang="en-US" dirty="0" err="1"/>
              <a:t>Sedación</a:t>
            </a:r>
            <a:r>
              <a:rPr lang="en-US" dirty="0"/>
              <a:t> </a:t>
            </a:r>
            <a:r>
              <a:rPr lang="en-US" dirty="0" err="1"/>
              <a:t>excesiva</a:t>
            </a:r>
            <a:endParaRPr lang="en-US" dirty="0"/>
          </a:p>
          <a:p>
            <a:r>
              <a:rPr lang="en-US" dirty="0" err="1"/>
              <a:t>Respiración</a:t>
            </a:r>
            <a:r>
              <a:rPr lang="en-US" dirty="0"/>
              <a:t> </a:t>
            </a:r>
            <a:r>
              <a:rPr lang="en-US" dirty="0" err="1"/>
              <a:t>lenta</a:t>
            </a:r>
            <a:endParaRPr lang="en-US" dirty="0"/>
          </a:p>
          <a:p>
            <a:r>
              <a:rPr lang="en-US" dirty="0" err="1"/>
              <a:t>Sobredosis</a:t>
            </a:r>
            <a:endParaRPr lang="en-US" dirty="0"/>
          </a:p>
          <a:p>
            <a:r>
              <a:rPr lang="en-US" dirty="0"/>
              <a:t>Muerte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7"/>
            <a:ext cx="9144000" cy="13715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de lo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provocar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secundarios</a:t>
            </a:r>
            <a:r>
              <a:rPr lang="en-US" dirty="0"/>
              <a:t> </a:t>
            </a:r>
            <a:r>
              <a:rPr lang="en-US" dirty="0" err="1"/>
              <a:t>peligrosos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63FF-F0A9-B718-2793-66C81D3510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9600" dirty="0" err="1"/>
              <a:t>Conoce</a:t>
            </a:r>
            <a:r>
              <a:rPr lang="en-US" sz="9600" dirty="0"/>
              <a:t> </a:t>
            </a:r>
            <a:r>
              <a:rPr lang="en-US" sz="9600" dirty="0" err="1"/>
              <a:t>cuáles</a:t>
            </a:r>
            <a:r>
              <a:rPr lang="en-US" sz="9600" dirty="0"/>
              <a:t> son </a:t>
            </a:r>
            <a:r>
              <a:rPr lang="en-US" sz="9600" dirty="0" err="1"/>
              <a:t>los</a:t>
            </a:r>
            <a:r>
              <a:rPr lang="en-US" sz="9600" dirty="0"/>
              <a:t> </a:t>
            </a:r>
            <a:r>
              <a:rPr lang="en-US" sz="9600" dirty="0" err="1"/>
              <a:t>signos</a:t>
            </a:r>
            <a:r>
              <a:rPr lang="en-US" sz="9600" dirty="0"/>
              <a:t> </a:t>
            </a:r>
            <a:br>
              <a:rPr lang="en-US" sz="9600" dirty="0"/>
            </a:br>
            <a:r>
              <a:rPr lang="en-US" sz="9600" dirty="0"/>
              <a:t>de </a:t>
            </a:r>
            <a:r>
              <a:rPr lang="en-US" sz="9600" dirty="0" err="1"/>
              <a:t>una</a:t>
            </a:r>
            <a:r>
              <a:rPr lang="en-US" sz="9600" dirty="0"/>
              <a:t> </a:t>
            </a:r>
            <a:r>
              <a:rPr lang="en-US" sz="9600" dirty="0" err="1"/>
              <a:t>sobredosis</a:t>
            </a:r>
            <a:endParaRPr lang="en-US" sz="96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D148DE-4C5E-64C7-73C7-8F5590CE8C5A}"/>
              </a:ext>
            </a:extLst>
          </p:cNvPr>
          <p:cNvSpPr txBox="1">
            <a:spLocks/>
          </p:cNvSpPr>
          <p:nvPr/>
        </p:nvSpPr>
        <p:spPr>
          <a:xfrm>
            <a:off x="13642848" y="2433918"/>
            <a:ext cx="9144000" cy="305248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 forma </a:t>
            </a:r>
            <a:r>
              <a:rPr lang="en-US" dirty="0" err="1"/>
              <a:t>intencionada</a:t>
            </a:r>
            <a:r>
              <a:rPr lang="en-US" dirty="0"/>
              <a:t> o sin </a:t>
            </a:r>
            <a:r>
              <a:rPr lang="en-US" dirty="0" err="1"/>
              <a:t>querer</a:t>
            </a:r>
            <a:r>
              <a:rPr lang="en-US" dirty="0"/>
              <a:t>,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demasiada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un </a:t>
            </a:r>
            <a:r>
              <a:rPr lang="en-US" dirty="0" err="1"/>
              <a:t>opioide</a:t>
            </a:r>
            <a:r>
              <a:rPr lang="en-US" dirty="0"/>
              <a:t>.</a:t>
            </a:r>
          </a:p>
          <a:p>
            <a:r>
              <a:rPr lang="en-US" dirty="0" err="1"/>
              <a:t>Mezcla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con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drogas</a:t>
            </a:r>
            <a:r>
              <a:rPr lang="en-US" dirty="0"/>
              <a:t> o alcohol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cantidades</a:t>
            </a:r>
            <a:r>
              <a:rPr lang="en-US" dirty="0"/>
              <a:t> que son </a:t>
            </a:r>
            <a:r>
              <a:rPr lang="en-US" dirty="0" err="1"/>
              <a:t>tóxicas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8463061-347C-D5A3-EBB8-919D52018159}"/>
              </a:ext>
            </a:extLst>
          </p:cNvPr>
          <p:cNvSpPr txBox="1">
            <a:spLocks/>
          </p:cNvSpPr>
          <p:nvPr/>
        </p:nvSpPr>
        <p:spPr>
          <a:xfrm>
            <a:off x="13642848" y="1748118"/>
            <a:ext cx="9854946" cy="914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ocurrir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persona: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94A0E879-65B1-9EC8-48DB-ABE64FD244ED}"/>
              </a:ext>
            </a:extLst>
          </p:cNvPr>
          <p:cNvSpPr txBox="1">
            <a:spLocks/>
          </p:cNvSpPr>
          <p:nvPr/>
        </p:nvSpPr>
        <p:spPr>
          <a:xfrm>
            <a:off x="13642594" y="6172200"/>
            <a:ext cx="10515600" cy="75438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Pupilas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pequeñas</a:t>
            </a:r>
            <a:endParaRPr lang="en-US" dirty="0"/>
          </a:p>
          <a:p>
            <a:r>
              <a:rPr lang="en-US" dirty="0"/>
              <a:t>La persona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inconsciente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pálida</a:t>
            </a:r>
            <a:r>
              <a:rPr lang="en-US" dirty="0"/>
              <a:t> o se </a:t>
            </a:r>
            <a:r>
              <a:rPr lang="en-US" dirty="0" err="1"/>
              <a:t>siente</a:t>
            </a:r>
            <a:r>
              <a:rPr lang="en-US" dirty="0"/>
              <a:t> </a:t>
            </a:r>
            <a:r>
              <a:rPr lang="en-US" dirty="0" err="1"/>
              <a:t>húmeda</a:t>
            </a:r>
            <a:r>
              <a:rPr lang="en-US" dirty="0"/>
              <a:t> al </a:t>
            </a:r>
            <a:r>
              <a:rPr lang="en-US" dirty="0" err="1"/>
              <a:t>tacto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cuerpo</a:t>
            </a:r>
            <a:r>
              <a:rPr lang="en-US" dirty="0"/>
              <a:t> se </a:t>
            </a:r>
            <a:r>
              <a:rPr lang="en-US" dirty="0" err="1"/>
              <a:t>vuelve</a:t>
            </a:r>
            <a:r>
              <a:rPr lang="en-US" dirty="0"/>
              <a:t> </a:t>
            </a:r>
            <a:r>
              <a:rPr lang="en-US" dirty="0" err="1"/>
              <a:t>flácido</a:t>
            </a:r>
            <a:endParaRPr lang="en-US" dirty="0"/>
          </a:p>
          <a:p>
            <a:r>
              <a:rPr lang="en-US" dirty="0"/>
              <a:t>Las </a:t>
            </a:r>
            <a:r>
              <a:rPr lang="en-US" dirty="0" err="1"/>
              <a:t>uñas</a:t>
            </a:r>
            <a:r>
              <a:rPr lang="en-US" dirty="0"/>
              <a:t> o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labios</a:t>
            </a:r>
            <a:r>
              <a:rPr lang="en-US" dirty="0"/>
              <a:t> </a:t>
            </a:r>
            <a:r>
              <a:rPr lang="en-US" dirty="0" err="1"/>
              <a:t>presentan</a:t>
            </a:r>
            <a:r>
              <a:rPr lang="en-US" dirty="0"/>
              <a:t> un color </a:t>
            </a:r>
            <a:r>
              <a:rPr lang="en-US" dirty="0" err="1"/>
              <a:t>morado</a:t>
            </a:r>
            <a:r>
              <a:rPr lang="en-US" dirty="0"/>
              <a:t> o </a:t>
            </a:r>
            <a:r>
              <a:rPr lang="en-US" dirty="0" err="1"/>
              <a:t>azulado</a:t>
            </a:r>
            <a:endParaRPr lang="en-US" dirty="0"/>
          </a:p>
          <a:p>
            <a:r>
              <a:rPr lang="en-US" dirty="0"/>
              <a:t>La persona </a:t>
            </a:r>
            <a:r>
              <a:rPr lang="en-US" dirty="0" err="1"/>
              <a:t>vomita</a:t>
            </a:r>
            <a:r>
              <a:rPr lang="en-US" dirty="0"/>
              <a:t> o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ruidos</a:t>
            </a:r>
            <a:r>
              <a:rPr lang="en-US" dirty="0"/>
              <a:t> de </a:t>
            </a:r>
            <a:r>
              <a:rPr lang="en-US" dirty="0" err="1"/>
              <a:t>gorgoteo</a:t>
            </a:r>
            <a:endParaRPr lang="en-US" dirty="0"/>
          </a:p>
          <a:p>
            <a:r>
              <a:rPr lang="en-US" dirty="0"/>
              <a:t>La persona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despertarse</a:t>
            </a:r>
            <a:r>
              <a:rPr lang="en-US" dirty="0"/>
              <a:t> o </a:t>
            </a:r>
            <a:r>
              <a:rPr lang="en-US" dirty="0" err="1"/>
              <a:t>hablar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respiración</a:t>
            </a:r>
            <a:r>
              <a:rPr lang="en-US" dirty="0"/>
              <a:t> o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latidos</a:t>
            </a:r>
            <a:r>
              <a:rPr lang="en-US" dirty="0"/>
              <a:t> del </a:t>
            </a:r>
            <a:r>
              <a:rPr lang="en-US" dirty="0" err="1"/>
              <a:t>corazón</a:t>
            </a:r>
            <a:r>
              <a:rPr lang="en-US" dirty="0"/>
              <a:t> se </a:t>
            </a:r>
            <a:r>
              <a:rPr lang="en-US" dirty="0" err="1"/>
              <a:t>vuelven</a:t>
            </a:r>
            <a:r>
              <a:rPr lang="en-US" dirty="0"/>
              <a:t> lentos </a:t>
            </a:r>
            <a:br>
              <a:rPr lang="en-US" dirty="0"/>
            </a:br>
            <a:r>
              <a:rPr lang="en-US" dirty="0"/>
              <a:t>o se </a:t>
            </a:r>
            <a:r>
              <a:rPr lang="en-US" dirty="0" err="1"/>
              <a:t>detienen</a:t>
            </a:r>
            <a:r>
              <a:rPr lang="en-US" dirty="0"/>
              <a:t>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A16CE87-46F9-CEE5-E57F-2FBC8A1B4C18}"/>
              </a:ext>
            </a:extLst>
          </p:cNvPr>
          <p:cNvSpPr txBox="1">
            <a:spLocks/>
          </p:cNvSpPr>
          <p:nvPr/>
        </p:nvSpPr>
        <p:spPr>
          <a:xfrm>
            <a:off x="13642848" y="5486400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344861-BC8A-6A9D-52D7-D6FD036202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62050" y="2662518"/>
            <a:ext cx="9144000" cy="7315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Llama al 911 de </a:t>
            </a:r>
            <a:r>
              <a:rPr lang="en-US" dirty="0" err="1"/>
              <a:t>inmediato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despertar</a:t>
            </a:r>
            <a:r>
              <a:rPr lang="en-US" dirty="0"/>
              <a:t> a la persona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Adminístrale</a:t>
            </a:r>
            <a:r>
              <a:rPr lang="en-US" dirty="0"/>
              <a:t> </a:t>
            </a:r>
            <a:r>
              <a:rPr lang="en-US" dirty="0" err="1"/>
              <a:t>naloxona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disponible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Inicia</a:t>
            </a:r>
            <a:r>
              <a:rPr lang="en-US" dirty="0"/>
              <a:t> la </a:t>
            </a:r>
            <a:r>
              <a:rPr lang="en-US" dirty="0" err="1"/>
              <a:t>respiración</a:t>
            </a:r>
            <a:r>
              <a:rPr lang="en-US" dirty="0"/>
              <a:t> artificial o la </a:t>
            </a:r>
            <a:r>
              <a:rPr lang="en-US" dirty="0" err="1"/>
              <a:t>reanimación</a:t>
            </a:r>
            <a:r>
              <a:rPr lang="en-US" dirty="0"/>
              <a:t> </a:t>
            </a:r>
            <a:r>
              <a:rPr lang="en-US" dirty="0" err="1"/>
              <a:t>cardiopulmonar</a:t>
            </a:r>
            <a:r>
              <a:rPr lang="en-US" dirty="0"/>
              <a:t> (CPR)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</a:t>
            </a:r>
            <a:r>
              <a:rPr lang="en-US" dirty="0"/>
              <a:t> a la persona de </a:t>
            </a:r>
            <a:r>
              <a:rPr lang="en-US" dirty="0" err="1"/>
              <a:t>lado</a:t>
            </a:r>
            <a:r>
              <a:rPr lang="en-US" dirty="0"/>
              <a:t> 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br>
              <a:rPr lang="en-US" dirty="0"/>
            </a:br>
            <a:r>
              <a:rPr lang="en-US" dirty="0"/>
              <a:t>se </a:t>
            </a:r>
            <a:r>
              <a:rPr lang="en-US" dirty="0" err="1"/>
              <a:t>ahogue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Permanece</a:t>
            </a:r>
            <a:r>
              <a:rPr lang="en-US" dirty="0"/>
              <a:t> con la persona hasta que </a:t>
            </a:r>
            <a:r>
              <a:rPr lang="en-US" dirty="0" err="1"/>
              <a:t>lleguen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de </a:t>
            </a:r>
            <a:r>
              <a:rPr lang="en-US" dirty="0" err="1"/>
              <a:t>emergencia</a:t>
            </a:r>
            <a:r>
              <a:rPr lang="en-US" dirty="0"/>
              <a:t> </a:t>
            </a:r>
          </a:p>
        </p:txBody>
      </p:sp>
      <p:pic>
        <p:nvPicPr>
          <p:cNvPr id="7" name="Picture Placeholder 6" descr="A picture containing outdoor, person, close&#10;&#10;Description automatically generated">
            <a:extLst>
              <a:ext uri="{FF2B5EF4-FFF2-40B4-BE49-F238E27FC236}">
                <a16:creationId xmlns:a16="http://schemas.microsoft.com/office/drawing/2014/main" id="{4A7D592A-CB15-281B-8E58-E9537EE0F97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5949" r="24834"/>
          <a:stretch/>
        </p:blipFill>
        <p:spPr>
          <a:xfrm>
            <a:off x="0" y="0"/>
            <a:ext cx="12188952" cy="13716000"/>
          </a:xfr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16D7935-813C-CBEC-11F6-18DCA97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050" y="1801905"/>
            <a:ext cx="9144000" cy="914406"/>
          </a:xfrm>
        </p:spPr>
        <p:txBody>
          <a:bodyPr/>
          <a:lstStyle/>
          <a:p>
            <a:r>
              <a:rPr lang="en-US" sz="3200" dirty="0" err="1">
                <a:solidFill>
                  <a:schemeClr val="accent2"/>
                </a:solidFill>
              </a:rPr>
              <a:t>Cómo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actuar</a:t>
            </a:r>
            <a:r>
              <a:rPr lang="en-US" sz="3200" dirty="0">
                <a:solidFill>
                  <a:schemeClr val="accent2"/>
                </a:solidFill>
              </a:rPr>
              <a:t> ante </a:t>
            </a:r>
            <a:r>
              <a:rPr lang="en-US" sz="3200" dirty="0" err="1">
                <a:solidFill>
                  <a:schemeClr val="accent2"/>
                </a:solidFill>
              </a:rPr>
              <a:t>una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sobredosis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811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0" y="5029200"/>
            <a:ext cx="16010890" cy="3657600"/>
          </a:xfrm>
        </p:spPr>
        <p:txBody>
          <a:bodyPr/>
          <a:lstStyle/>
          <a:p>
            <a:r>
              <a:rPr lang="en-US" dirty="0"/>
              <a:t>Ideas </a:t>
            </a:r>
            <a:r>
              <a:rPr lang="en-US" dirty="0" err="1"/>
              <a:t>equivocadas</a:t>
            </a:r>
            <a:r>
              <a:rPr lang="en-US" dirty="0"/>
              <a:t> </a:t>
            </a:r>
            <a:r>
              <a:rPr lang="en-US" dirty="0" err="1"/>
              <a:t>comunes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9094E5-76F7-367E-DC99-82F5A2735410}"/>
              </a:ext>
            </a:extLst>
          </p:cNvPr>
          <p:cNvSpPr/>
          <p:nvPr/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A person sitting on a couch drinking from a bottle&#10;&#10;Description automatically generated with medium confidence">
            <a:extLst>
              <a:ext uri="{FF2B5EF4-FFF2-40B4-BE49-F238E27FC236}">
                <a16:creationId xmlns:a16="http://schemas.microsoft.com/office/drawing/2014/main" id="{6871068E-5DC2-BA37-8CE1-18FB5D56B9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0415" r="2041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3AD7CC-8E70-A018-3D49-D3B467FC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743195"/>
            <a:ext cx="10817225" cy="1828799"/>
          </a:xfrm>
        </p:spPr>
        <p:txBody>
          <a:bodyPr/>
          <a:lstStyle/>
          <a:p>
            <a:r>
              <a:rPr lang="en-US" sz="5400" dirty="0"/>
              <a:t>La </a:t>
            </a:r>
            <a:r>
              <a:rPr lang="en-US" sz="5400" dirty="0" err="1"/>
              <a:t>realidad</a:t>
            </a:r>
            <a:r>
              <a:rPr lang="en-US" sz="5400" dirty="0"/>
              <a:t> </a:t>
            </a:r>
            <a:r>
              <a:rPr lang="en-US" sz="5400" dirty="0" err="1"/>
              <a:t>frente</a:t>
            </a:r>
            <a:r>
              <a:rPr lang="en-US" sz="5400" dirty="0"/>
              <a:t> al </a:t>
            </a:r>
            <a:r>
              <a:rPr lang="en-US" sz="5400" dirty="0" err="1"/>
              <a:t>mito</a:t>
            </a:r>
            <a:endParaRPr lang="en-US" sz="54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080FEF-93E0-D3EE-688B-C9D274FA56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71600" y="4245430"/>
            <a:ext cx="9144000" cy="7315203"/>
          </a:xfrm>
        </p:spPr>
        <p:txBody>
          <a:bodyPr/>
          <a:lstStyle/>
          <a:p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, sin </a:t>
            </a:r>
            <a:r>
              <a:rPr lang="en-US" dirty="0" err="1"/>
              <a:t>importar</a:t>
            </a:r>
            <a:r>
              <a:rPr lang="en-US" dirty="0"/>
              <a:t> 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tomen</a:t>
            </a:r>
            <a:r>
              <a:rPr lang="en-US" dirty="0"/>
              <a:t>, es </a:t>
            </a:r>
            <a:r>
              <a:rPr lang="en-US" dirty="0" err="1"/>
              <a:t>peligroso</a:t>
            </a:r>
            <a:endParaRPr lang="en-US" dirty="0"/>
          </a:p>
          <a:p>
            <a:pPr lvl="1"/>
            <a:r>
              <a:rPr lang="en-US" dirty="0"/>
              <a:t>Mito</a:t>
            </a:r>
          </a:p>
          <a:p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 se toman </a:t>
            </a:r>
            <a:r>
              <a:rPr lang="en-US" dirty="0" err="1"/>
              <a:t>según</a:t>
            </a:r>
            <a:r>
              <a:rPr lang="en-US" dirty="0"/>
              <a:t> las </a:t>
            </a:r>
            <a:r>
              <a:rPr lang="en-US" dirty="0" err="1"/>
              <a:t>indicaciones</a:t>
            </a:r>
            <a:r>
              <a:rPr lang="en-US" dirty="0"/>
              <a:t> del </a:t>
            </a:r>
            <a:r>
              <a:rPr lang="en-US" dirty="0" err="1"/>
              <a:t>médico</a:t>
            </a:r>
            <a:r>
              <a:rPr lang="en-US" dirty="0"/>
              <a:t>, son </a:t>
            </a:r>
            <a:r>
              <a:rPr lang="en-US" dirty="0" err="1"/>
              <a:t>una</a:t>
            </a:r>
            <a:r>
              <a:rPr lang="en-US" dirty="0"/>
              <a:t> forma de </a:t>
            </a:r>
            <a:r>
              <a:rPr lang="en-US" dirty="0" err="1"/>
              <a:t>controlar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</a:t>
            </a:r>
            <a:r>
              <a:rPr lang="en-US" dirty="0"/>
              <a:t> dolor </a:t>
            </a:r>
            <a:r>
              <a:rPr lang="en-US" dirty="0" err="1"/>
              <a:t>intenso</a:t>
            </a:r>
            <a:r>
              <a:rPr lang="en-US" dirty="0"/>
              <a:t> a </a:t>
            </a:r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plazo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crónico</a:t>
            </a:r>
            <a:endParaRPr lang="en-US" dirty="0"/>
          </a:p>
          <a:p>
            <a:pPr lvl="1"/>
            <a:r>
              <a:rPr lang="en-US" dirty="0" err="1"/>
              <a:t>Realidad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988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04A859-86F4-200F-7118-1779E19CA935}"/>
              </a:ext>
            </a:extLst>
          </p:cNvPr>
          <p:cNvSpPr/>
          <p:nvPr/>
        </p:nvSpPr>
        <p:spPr>
          <a:xfrm>
            <a:off x="12188825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3212C6-AF19-EA67-0B01-63982CA132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62050" y="4245430"/>
            <a:ext cx="9144000" cy="7315204"/>
          </a:xfrm>
        </p:spPr>
        <p:txBody>
          <a:bodyPr/>
          <a:lstStyle/>
          <a:p>
            <a:r>
              <a:rPr lang="en-US" dirty="0"/>
              <a:t>La forma </a:t>
            </a:r>
            <a:r>
              <a:rPr lang="en-US" dirty="0" err="1"/>
              <a:t>en</a:t>
            </a:r>
            <a:r>
              <a:rPr lang="en-US" dirty="0"/>
              <a:t> que </a:t>
            </a:r>
            <a:r>
              <a:rPr lang="en-US" dirty="0" err="1"/>
              <a:t>usamos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y </a:t>
            </a:r>
            <a:r>
              <a:rPr lang="en-US" dirty="0" err="1"/>
              <a:t>ciertas</a:t>
            </a:r>
            <a:r>
              <a:rPr lang="en-US" dirty="0"/>
              <a:t> palabras para </a:t>
            </a:r>
            <a:r>
              <a:rPr lang="en-US" dirty="0" err="1"/>
              <a:t>hablar</a:t>
            </a:r>
            <a:r>
              <a:rPr lang="en-US" dirty="0"/>
              <a:t> del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sustancias</a:t>
            </a:r>
            <a:r>
              <a:rPr lang="en-US" dirty="0"/>
              <a:t> no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mucho</a:t>
            </a:r>
            <a:endParaRPr lang="en-US" dirty="0"/>
          </a:p>
          <a:p>
            <a:pPr lvl="1"/>
            <a:r>
              <a:rPr lang="en-US" dirty="0"/>
              <a:t>Mito</a:t>
            </a:r>
          </a:p>
          <a:p>
            <a:r>
              <a:rPr lang="es-MX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Al hablar de los opioides, nuestras palabras sí importan. El lenguaje con que se etiqueta o culpa a las personas con trastorno por consumo de opioides puede lastimarlas y hacer que se sientan avergonzadas, solas o inútiles, y será menos probable que busquen ayuda</a:t>
            </a:r>
            <a:endParaRPr lang="en-US" dirty="0"/>
          </a:p>
          <a:p>
            <a:pPr lvl="1"/>
            <a:r>
              <a:rPr lang="en-US" dirty="0" err="1"/>
              <a:t>Realidad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8B0A4-B537-ED26-1635-B02B495C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050" y="2743194"/>
            <a:ext cx="10515600" cy="1828799"/>
          </a:xfrm>
        </p:spPr>
        <p:txBody>
          <a:bodyPr/>
          <a:lstStyle/>
          <a:p>
            <a:r>
              <a:rPr lang="en-US" sz="5400" dirty="0"/>
              <a:t>La </a:t>
            </a:r>
            <a:r>
              <a:rPr lang="en-US" sz="5400" dirty="0" err="1"/>
              <a:t>realidad</a:t>
            </a:r>
            <a:r>
              <a:rPr lang="en-US" sz="5400" dirty="0"/>
              <a:t> </a:t>
            </a:r>
            <a:r>
              <a:rPr lang="en-US" sz="5400" dirty="0" err="1"/>
              <a:t>frente</a:t>
            </a:r>
            <a:r>
              <a:rPr lang="en-US" sz="5400" dirty="0"/>
              <a:t> al </a:t>
            </a:r>
            <a:r>
              <a:rPr lang="en-US" sz="5400" dirty="0" err="1"/>
              <a:t>mito</a:t>
            </a:r>
            <a:endParaRPr lang="en-US" sz="5400" dirty="0"/>
          </a:p>
        </p:txBody>
      </p:sp>
      <p:pic>
        <p:nvPicPr>
          <p:cNvPr id="7" name="Picture Placeholder 6" descr="Two people sitting on a couch&#10;&#10;Description automatically generated with medium confidence">
            <a:extLst>
              <a:ext uri="{FF2B5EF4-FFF2-40B4-BE49-F238E27FC236}">
                <a16:creationId xmlns:a16="http://schemas.microsoft.com/office/drawing/2014/main" id="{968632DA-6745-37BB-3D22-45B03BFCE14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0378" r="20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916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err="1"/>
              <a:t>Organización</a:t>
            </a:r>
            <a:r>
              <a:rPr lang="en-US" sz="9600" dirty="0"/>
              <a:t> </a:t>
            </a:r>
            <a:r>
              <a:rPr lang="en-US" sz="9600" dirty="0" err="1"/>
              <a:t>presentadora</a:t>
            </a:r>
            <a:r>
              <a:rPr lang="en-US" sz="96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Respuesta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PRESENTADO POR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people looking at a computer&#10;&#10;Description automatically generated">
            <a:extLst>
              <a:ext uri="{FF2B5EF4-FFF2-40B4-BE49-F238E27FC236}">
                <a16:creationId xmlns:a16="http://schemas.microsoft.com/office/drawing/2014/main" id="{4F37F893-AD2A-E087-33A8-F61043C7A2F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24822" r="15933"/>
          <a:stretch/>
        </p:blipFill>
        <p:spPr>
          <a:xfrm>
            <a:off x="12188952" y="0"/>
            <a:ext cx="12188952" cy="1371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5BFA3-38F5-2066-F681-8C5D0E45E8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71600" y="4082145"/>
            <a:ext cx="9144000" cy="7315203"/>
          </a:xfrm>
        </p:spPr>
        <p:txBody>
          <a:bodyPr/>
          <a:lstStyle/>
          <a:p>
            <a:r>
              <a:rPr lang="en-US" dirty="0" err="1"/>
              <a:t>Consumidor</a:t>
            </a:r>
            <a:r>
              <a:rPr lang="en-US" dirty="0"/>
              <a:t> de </a:t>
            </a:r>
            <a:r>
              <a:rPr lang="en-US" dirty="0" err="1"/>
              <a:t>drogas</a:t>
            </a:r>
            <a:r>
              <a:rPr lang="en-US" dirty="0"/>
              <a:t>, </a:t>
            </a:r>
            <a:r>
              <a:rPr lang="en-US" dirty="0" err="1"/>
              <a:t>drogodependiente</a:t>
            </a:r>
            <a:endParaRPr lang="en-US" dirty="0"/>
          </a:p>
          <a:p>
            <a:r>
              <a:rPr lang="en-US" dirty="0"/>
              <a:t>Comprador de pastillas</a:t>
            </a:r>
          </a:p>
          <a:p>
            <a:r>
              <a:rPr lang="en-US" dirty="0" err="1"/>
              <a:t>Adicto</a:t>
            </a:r>
            <a:r>
              <a:rPr lang="en-US" dirty="0"/>
              <a:t>, </a:t>
            </a:r>
            <a:r>
              <a:rPr lang="en-US" dirty="0" err="1"/>
              <a:t>pastillero</a:t>
            </a:r>
            <a:r>
              <a:rPr lang="en-US" dirty="0"/>
              <a:t>, </a:t>
            </a:r>
            <a:r>
              <a:rPr lang="en-US" dirty="0" err="1"/>
              <a:t>drogadicto</a:t>
            </a:r>
            <a:endParaRPr lang="en-US" dirty="0"/>
          </a:p>
          <a:p>
            <a:r>
              <a:rPr lang="en-US" dirty="0" err="1"/>
              <a:t>Limpio</a:t>
            </a:r>
            <a:r>
              <a:rPr lang="en-US" dirty="0"/>
              <a:t>, </a:t>
            </a:r>
            <a:r>
              <a:rPr lang="en-US" dirty="0" err="1"/>
              <a:t>sucio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6220EF-8A23-2058-DE05-AD9BD0786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743195"/>
            <a:ext cx="10817099" cy="1828799"/>
          </a:xfrm>
        </p:spPr>
        <p:txBody>
          <a:bodyPr/>
          <a:lstStyle/>
          <a:p>
            <a:r>
              <a:rPr lang="en-US" sz="4800" dirty="0"/>
              <a:t>Palabras que </a:t>
            </a:r>
            <a:r>
              <a:rPr lang="en-US" sz="4800" dirty="0" err="1"/>
              <a:t>deben</a:t>
            </a:r>
            <a:r>
              <a:rPr lang="en-US" sz="4800" dirty="0"/>
              <a:t> </a:t>
            </a:r>
            <a:r>
              <a:rPr lang="en-US" sz="4800" dirty="0" err="1"/>
              <a:t>evitarse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8893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1EEF2-EB9F-FD55-FEC6-469F0AA380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62050" y="4245430"/>
            <a:ext cx="9144000" cy="7315204"/>
          </a:xfrm>
        </p:spPr>
        <p:txBody>
          <a:bodyPr/>
          <a:lstStyle/>
          <a:p>
            <a:r>
              <a:rPr lang="en-US" dirty="0"/>
              <a:t>Persona que consume </a:t>
            </a:r>
            <a:r>
              <a:rPr lang="en-US" dirty="0" err="1"/>
              <a:t>indebidamente</a:t>
            </a:r>
            <a:r>
              <a:rPr lang="en-US" dirty="0"/>
              <a:t> </a:t>
            </a:r>
            <a:r>
              <a:rPr lang="en-US" dirty="0" err="1"/>
              <a:t>medicamentos</a:t>
            </a:r>
            <a:endParaRPr lang="en-US" dirty="0"/>
          </a:p>
          <a:p>
            <a:r>
              <a:rPr lang="en-US" dirty="0"/>
              <a:t>Persona con </a:t>
            </a:r>
            <a:r>
              <a:rPr lang="en-US" dirty="0" err="1"/>
              <a:t>conducta</a:t>
            </a:r>
            <a:r>
              <a:rPr lang="en-US" dirty="0"/>
              <a:t> de </a:t>
            </a:r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medicamentos</a:t>
            </a:r>
            <a:endParaRPr lang="en-US" dirty="0"/>
          </a:p>
          <a:p>
            <a:r>
              <a:rPr lang="en-US" dirty="0"/>
              <a:t>Persona con </a:t>
            </a:r>
            <a:r>
              <a:rPr lang="en-US" dirty="0" err="1"/>
              <a:t>trastorno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opioides</a:t>
            </a:r>
            <a:endParaRPr lang="en-US" dirty="0"/>
          </a:p>
          <a:p>
            <a:r>
              <a:rPr lang="en-US" dirty="0" err="1"/>
              <a:t>Negativo</a:t>
            </a:r>
            <a:r>
              <a:rPr lang="en-US" dirty="0"/>
              <a:t>, </a:t>
            </a:r>
            <a:r>
              <a:rPr lang="en-US" dirty="0" err="1"/>
              <a:t>positivo</a:t>
            </a:r>
            <a:r>
              <a:rPr lang="en-US" dirty="0"/>
              <a:t>, sin </a:t>
            </a:r>
            <a:r>
              <a:rPr lang="en-US" dirty="0" err="1"/>
              <a:t>sustancias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9A21F-6CEC-AF59-0912-9DA698EE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Palabras </a:t>
            </a:r>
            <a:r>
              <a:rPr lang="en-US" sz="5400" dirty="0" err="1"/>
              <a:t>adecuadas</a:t>
            </a:r>
            <a:endParaRPr lang="en-US" sz="5400" dirty="0"/>
          </a:p>
        </p:txBody>
      </p:sp>
      <p:pic>
        <p:nvPicPr>
          <p:cNvPr id="7" name="Picture Placeholder 6" descr="A person and person sitting next to each other&#10;&#10;Description automatically generated with low confidence">
            <a:extLst>
              <a:ext uri="{FF2B5EF4-FFF2-40B4-BE49-F238E27FC236}">
                <a16:creationId xmlns:a16="http://schemas.microsoft.com/office/drawing/2014/main" id="{DBC54C37-C08D-62BB-636C-0662B158C02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9888" r="19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234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2CC212-DDCE-CC47-6AA5-71EEA53F61DB}"/>
              </a:ext>
            </a:extLst>
          </p:cNvPr>
          <p:cNvSpPr/>
          <p:nvPr/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 descr="A person writing on a whiteboard&#10;&#10;Description automatically generated with medium confidence">
            <a:extLst>
              <a:ext uri="{FF2B5EF4-FFF2-40B4-BE49-F238E27FC236}">
                <a16:creationId xmlns:a16="http://schemas.microsoft.com/office/drawing/2014/main" id="{65D70911-BEB7-01DE-2F8E-96692702096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0341" r="2034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6EAA3-764B-8D5F-1BCC-9C7D69D60C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71600" y="4310737"/>
            <a:ext cx="9144000" cy="7315203"/>
          </a:xfrm>
        </p:spPr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Texas no se </a:t>
            </a:r>
            <a:r>
              <a:rPr lang="en-US" dirty="0" err="1"/>
              <a:t>percibe</a:t>
            </a:r>
            <a:r>
              <a:rPr lang="en-US" dirty="0"/>
              <a:t> la crisis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tratamiento</a:t>
            </a:r>
            <a:r>
              <a:rPr lang="en-US" dirty="0"/>
              <a:t> es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endParaRPr lang="en-US" dirty="0"/>
          </a:p>
          <a:p>
            <a:pPr lvl="1"/>
            <a:r>
              <a:rPr lang="en-US" dirty="0"/>
              <a:t>Mito</a:t>
            </a:r>
          </a:p>
          <a:p>
            <a:r>
              <a:rPr lang="en-US" dirty="0"/>
              <a:t>La crisis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gran </a:t>
            </a:r>
            <a:r>
              <a:rPr lang="en-US" dirty="0" err="1"/>
              <a:t>prioridad</a:t>
            </a:r>
            <a:r>
              <a:rPr lang="en-US" dirty="0"/>
              <a:t> para Texas. Hay </a:t>
            </a:r>
            <a:r>
              <a:rPr lang="en-US" dirty="0" err="1"/>
              <a:t>multitud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estatales</a:t>
            </a:r>
            <a:r>
              <a:rPr lang="en-US" dirty="0"/>
              <a:t> y </a:t>
            </a:r>
            <a:r>
              <a:rPr lang="en-US" dirty="0" err="1"/>
              <a:t>nacionales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para </a:t>
            </a:r>
            <a:r>
              <a:rPr lang="en-US" dirty="0" err="1"/>
              <a:t>ayudar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persona a </a:t>
            </a:r>
            <a:r>
              <a:rPr lang="en-US" dirty="0" err="1"/>
              <a:t>emprender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del </a:t>
            </a:r>
            <a:r>
              <a:rPr lang="en-US" dirty="0" err="1"/>
              <a:t>tratamiento</a:t>
            </a:r>
            <a:r>
              <a:rPr lang="en-US" dirty="0"/>
              <a:t> y la </a:t>
            </a:r>
            <a:r>
              <a:rPr lang="en-US" dirty="0" err="1"/>
              <a:t>recuperación</a:t>
            </a:r>
            <a:endParaRPr lang="en-US" dirty="0"/>
          </a:p>
          <a:p>
            <a:pPr lvl="1"/>
            <a:r>
              <a:rPr lang="en-US" dirty="0" err="1"/>
              <a:t>Realidad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3EB4C-7B4C-5142-5FAA-45A59DA1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743195"/>
            <a:ext cx="10817225" cy="1828799"/>
          </a:xfrm>
        </p:spPr>
        <p:txBody>
          <a:bodyPr/>
          <a:lstStyle/>
          <a:p>
            <a:r>
              <a:rPr lang="en-US" sz="5400" dirty="0"/>
              <a:t>La </a:t>
            </a:r>
            <a:r>
              <a:rPr lang="en-US" sz="5400" dirty="0" err="1"/>
              <a:t>realidad</a:t>
            </a:r>
            <a:r>
              <a:rPr lang="en-US" sz="5400" dirty="0"/>
              <a:t> </a:t>
            </a:r>
            <a:r>
              <a:rPr lang="en-US" sz="5400" dirty="0" err="1"/>
              <a:t>frente</a:t>
            </a:r>
            <a:r>
              <a:rPr lang="en-US" sz="5400" dirty="0"/>
              <a:t> al </a:t>
            </a:r>
            <a:r>
              <a:rPr lang="en-US" sz="5400" dirty="0" err="1"/>
              <a:t>mito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1286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r>
              <a:rPr lang="en-US" dirty="0"/>
              <a:t> que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tomar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ayudar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Si un </a:t>
            </a:r>
            <a:r>
              <a:rPr lang="en-US" sz="3600" dirty="0" err="1">
                <a:solidFill>
                  <a:schemeClr val="accent2"/>
                </a:solidFill>
              </a:rPr>
              <a:t>médico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te</a:t>
            </a:r>
            <a:r>
              <a:rPr lang="en-US" sz="3600" dirty="0">
                <a:solidFill>
                  <a:schemeClr val="accent2"/>
                </a:solidFill>
              </a:rPr>
              <a:t> ha </a:t>
            </a:r>
            <a:r>
              <a:rPr lang="en-US" sz="3600" dirty="0" err="1">
                <a:solidFill>
                  <a:schemeClr val="accent2"/>
                </a:solidFill>
              </a:rPr>
              <a:t>recetado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opioides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Toma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medicamento</a:t>
            </a:r>
            <a:r>
              <a:rPr lang="en-US" dirty="0"/>
              <a:t> </a:t>
            </a:r>
            <a:r>
              <a:rPr lang="en-US" dirty="0" err="1"/>
              <a:t>exactamente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lo </a:t>
            </a:r>
            <a:r>
              <a:rPr lang="en-US" dirty="0" err="1"/>
              <a:t>recetó</a:t>
            </a:r>
            <a:endParaRPr lang="en-US" dirty="0"/>
          </a:p>
          <a:p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aumentes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disminuyas</a:t>
            </a:r>
            <a:r>
              <a:rPr lang="en-US" dirty="0"/>
              <a:t> la </a:t>
            </a:r>
            <a:r>
              <a:rPr lang="en-US" dirty="0" err="1"/>
              <a:t>dosis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dejes</a:t>
            </a:r>
            <a:r>
              <a:rPr lang="en-US" dirty="0"/>
              <a:t> de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medicamento</a:t>
            </a:r>
            <a:r>
              <a:rPr lang="en-US" dirty="0"/>
              <a:t> sin antes </a:t>
            </a:r>
            <a:r>
              <a:rPr lang="en-US" dirty="0" err="1"/>
              <a:t>hablar</a:t>
            </a:r>
            <a:r>
              <a:rPr lang="en-US" dirty="0"/>
              <a:t> con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médico</a:t>
            </a:r>
            <a:endParaRPr lang="en-US" dirty="0"/>
          </a:p>
          <a:p>
            <a:r>
              <a:rPr lang="en-US" dirty="0" err="1"/>
              <a:t>Guarda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medicamentos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lugar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niños</a:t>
            </a:r>
            <a:r>
              <a:rPr lang="en-US" dirty="0"/>
              <a:t>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miembros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familia</a:t>
            </a:r>
            <a:r>
              <a:rPr lang="en-US" dirty="0"/>
              <a:t> no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ellos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7B3FF-8BD8-75C4-B7CF-CBADD069A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543918"/>
            <a:ext cx="2063888" cy="3073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A3F-7287-70E2-AE25-BE8994ED4D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err="1"/>
              <a:t>Cómo</a:t>
            </a:r>
            <a:r>
              <a:rPr lang="en-US" sz="8000" dirty="0"/>
              <a:t> </a:t>
            </a:r>
            <a:r>
              <a:rPr lang="en-US" sz="8000" dirty="0" err="1"/>
              <a:t>puedes</a:t>
            </a:r>
            <a:r>
              <a:rPr lang="en-US" sz="8000" dirty="0"/>
              <a:t> </a:t>
            </a:r>
            <a:r>
              <a:rPr lang="en-US" sz="8000" dirty="0" err="1"/>
              <a:t>ayudar</a:t>
            </a:r>
            <a:r>
              <a:rPr lang="en-US" sz="80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9348277"/>
            <a:ext cx="13487400" cy="685530"/>
          </a:xfrm>
        </p:spPr>
        <p:txBody>
          <a:bodyPr/>
          <a:lstStyle/>
          <a:p>
            <a:r>
              <a:rPr lang="en-US" sz="3200" spc="0" dirty="0" err="1">
                <a:solidFill>
                  <a:schemeClr val="accent2"/>
                </a:solidFill>
              </a:rPr>
              <a:t>Cómo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obtener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naloxona</a:t>
            </a:r>
            <a:endParaRPr lang="en-US" sz="3200" spc="0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599" y="4114800"/>
            <a:ext cx="14532429" cy="1143000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b="0" dirty="0">
                <a:solidFill>
                  <a:schemeClr val="accent2"/>
                </a:solidFill>
              </a:rPr>
              <a:t>Tener a la mano </a:t>
            </a:r>
            <a:r>
              <a:rPr lang="en-US" b="0" dirty="0" err="1">
                <a:solidFill>
                  <a:schemeClr val="accent2"/>
                </a:solidFill>
              </a:rPr>
              <a:t>naloxona</a:t>
            </a:r>
            <a:r>
              <a:rPr lang="en-US" b="0" dirty="0">
                <a:solidFill>
                  <a:schemeClr val="accent2"/>
                </a:solidFill>
              </a:rPr>
              <a:t> para </a:t>
            </a:r>
            <a:r>
              <a:rPr lang="en-US" b="0" dirty="0" err="1">
                <a:solidFill>
                  <a:schemeClr val="accent2"/>
                </a:solidFill>
              </a:rPr>
              <a:t>revertir</a:t>
            </a:r>
            <a:r>
              <a:rPr lang="en-US" b="0" dirty="0">
                <a:solidFill>
                  <a:schemeClr val="accent2"/>
                </a:solidFill>
              </a:rPr>
              <a:t> las </a:t>
            </a:r>
            <a:r>
              <a:rPr lang="en-US" b="0" dirty="0" err="1">
                <a:solidFill>
                  <a:schemeClr val="accent2"/>
                </a:solidFill>
              </a:rPr>
              <a:t>reacciones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adversas</a:t>
            </a:r>
            <a:r>
              <a:rPr lang="en-US" b="0" dirty="0">
                <a:solidFill>
                  <a:schemeClr val="accent2"/>
                </a:solidFill>
              </a:rPr>
              <a:t> o </a:t>
            </a:r>
            <a:r>
              <a:rPr lang="en-US" b="0" dirty="0" err="1">
                <a:solidFill>
                  <a:schemeClr val="accent2"/>
                </a:solidFill>
              </a:rPr>
              <a:t>una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ingestión</a:t>
            </a:r>
            <a:r>
              <a:rPr lang="en-US" b="0" dirty="0">
                <a:solidFill>
                  <a:schemeClr val="accent2"/>
                </a:solidFill>
              </a:rPr>
              <a:t> accidental le </a:t>
            </a:r>
            <a:r>
              <a:rPr lang="en-US" b="0" dirty="0" err="1">
                <a:solidFill>
                  <a:schemeClr val="accent2"/>
                </a:solidFill>
              </a:rPr>
              <a:t>puede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salvar</a:t>
            </a:r>
            <a:r>
              <a:rPr lang="en-US" b="0" dirty="0">
                <a:solidFill>
                  <a:schemeClr val="accent2"/>
                </a:solidFill>
              </a:rPr>
              <a:t> la </a:t>
            </a:r>
            <a:r>
              <a:rPr lang="en-US" b="0" dirty="0" err="1">
                <a:solidFill>
                  <a:schemeClr val="accent2"/>
                </a:solidFill>
              </a:rPr>
              <a:t>vida</a:t>
            </a:r>
            <a:r>
              <a:rPr lang="en-US" b="0" dirty="0">
                <a:solidFill>
                  <a:schemeClr val="accent2"/>
                </a:solidFill>
              </a:rPr>
              <a:t> a </a:t>
            </a:r>
            <a:r>
              <a:rPr lang="en-US" b="0" dirty="0" err="1">
                <a:solidFill>
                  <a:schemeClr val="accent2"/>
                </a:solidFill>
              </a:rPr>
              <a:t>alguien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endParaRPr lang="en-US" sz="3200" spc="0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4999"/>
            <a:ext cx="14532429" cy="3306705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naloxona</a:t>
            </a:r>
            <a:r>
              <a:rPr lang="en-US" dirty="0"/>
              <a:t> </a:t>
            </a:r>
            <a:r>
              <a:rPr lang="en-US" dirty="0" err="1"/>
              <a:t>bloquea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y </a:t>
            </a:r>
            <a:r>
              <a:rPr lang="en-US" dirty="0" err="1"/>
              <a:t>revierte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 la </a:t>
            </a:r>
            <a:r>
              <a:rPr lang="en-US" dirty="0" err="1"/>
              <a:t>sobredosis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persona que </a:t>
            </a:r>
            <a:r>
              <a:rPr lang="en-US" dirty="0" err="1"/>
              <a:t>esté</a:t>
            </a:r>
            <a:r>
              <a:rPr lang="en-US" dirty="0"/>
              <a:t> </a:t>
            </a:r>
            <a:r>
              <a:rPr lang="en-US" dirty="0" err="1"/>
              <a:t>inconsciente</a:t>
            </a:r>
            <a:r>
              <a:rPr lang="en-US" dirty="0"/>
              <a:t> a que </a:t>
            </a:r>
            <a:r>
              <a:rPr lang="en-US" dirty="0" err="1"/>
              <a:t>vuelva</a:t>
            </a:r>
            <a:r>
              <a:rPr lang="en-US" dirty="0"/>
              <a:t> a </a:t>
            </a:r>
            <a:r>
              <a:rPr lang="en-US" dirty="0" err="1"/>
              <a:t>respirar</a:t>
            </a:r>
            <a:r>
              <a:rPr lang="en-US" dirty="0"/>
              <a:t> con </a:t>
            </a:r>
            <a:r>
              <a:rPr lang="en-US" dirty="0" err="1"/>
              <a:t>normalidad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dirty="0" err="1"/>
              <a:t>naloxona</a:t>
            </a:r>
            <a:r>
              <a:rPr lang="en-US" dirty="0"/>
              <a:t>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efecto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no hay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persona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10360379"/>
            <a:ext cx="13487400" cy="2043816"/>
          </a:xfrm>
        </p:spPr>
        <p:txBody>
          <a:bodyPr/>
          <a:lstStyle/>
          <a:p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surtan</a:t>
            </a:r>
            <a:r>
              <a:rPr lang="en-US" dirty="0"/>
              <a:t> </a:t>
            </a:r>
            <a:r>
              <a:rPr lang="en-US" dirty="0" err="1"/>
              <a:t>naloxona</a:t>
            </a:r>
            <a:r>
              <a:rPr lang="en-US" dirty="0"/>
              <a:t> sin </a:t>
            </a:r>
            <a:r>
              <a:rPr lang="en-US" dirty="0" err="1"/>
              <a:t>receta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farmacia</a:t>
            </a:r>
            <a:r>
              <a:rPr lang="en-US" dirty="0"/>
              <a:t> de Texas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668" y="9350287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1C880-B942-7C45-95DC-4EE3977234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3ED2-FDB5-E798-5FCF-96EE5AE2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582" y="1407015"/>
            <a:ext cx="19202400" cy="2286000"/>
          </a:xfrm>
        </p:spPr>
        <p:txBody>
          <a:bodyPr/>
          <a:lstStyle/>
          <a:p>
            <a:r>
              <a:rPr lang="en-US" sz="8000" dirty="0" err="1"/>
              <a:t>Cómo</a:t>
            </a:r>
            <a:r>
              <a:rPr lang="en-US" sz="8000" dirty="0"/>
              <a:t> </a:t>
            </a:r>
            <a:r>
              <a:rPr lang="en-US" sz="8000" dirty="0" err="1"/>
              <a:t>puedes</a:t>
            </a:r>
            <a:r>
              <a:rPr lang="en-US" sz="8000" dirty="0"/>
              <a:t> </a:t>
            </a:r>
            <a:r>
              <a:rPr lang="en-US" sz="8000" dirty="0" err="1"/>
              <a:t>ayudar</a:t>
            </a:r>
            <a:r>
              <a:rPr lang="en-US" sz="80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649D6-892C-40C9-2C29-A0817B1148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7559"/>
            <a:ext cx="14173200" cy="114300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200" spc="0" dirty="0">
                <a:solidFill>
                  <a:schemeClr val="accent2"/>
                </a:solidFill>
              </a:rPr>
              <a:t>Para </a:t>
            </a:r>
            <a:r>
              <a:rPr lang="en-US" sz="3200" spc="0" dirty="0" err="1">
                <a:solidFill>
                  <a:schemeClr val="accent2"/>
                </a:solidFill>
              </a:rPr>
              <a:t>cualquier</a:t>
            </a:r>
            <a:r>
              <a:rPr lang="en-US" sz="3200" spc="0" dirty="0">
                <a:solidFill>
                  <a:schemeClr val="accent2"/>
                </a:solidFill>
              </a:rPr>
              <a:t> persona que </a:t>
            </a:r>
            <a:r>
              <a:rPr lang="en-US" sz="3200" spc="0" dirty="0" err="1">
                <a:solidFill>
                  <a:schemeClr val="accent2"/>
                </a:solidFill>
              </a:rPr>
              <a:t>esté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luchando</a:t>
            </a:r>
            <a:r>
              <a:rPr lang="en-US" sz="3200" spc="0" dirty="0">
                <a:solidFill>
                  <a:schemeClr val="accent2"/>
                </a:solidFill>
              </a:rPr>
              <a:t> contra la </a:t>
            </a:r>
            <a:r>
              <a:rPr lang="en-US" sz="3200" spc="0" dirty="0" err="1">
                <a:solidFill>
                  <a:schemeClr val="accent2"/>
                </a:solidFill>
              </a:rPr>
              <a:t>adicción</a:t>
            </a:r>
            <a:r>
              <a:rPr lang="en-US" sz="3200" spc="0" dirty="0">
                <a:solidFill>
                  <a:schemeClr val="accent2"/>
                </a:solidFill>
              </a:rPr>
              <a:t> a </a:t>
            </a:r>
            <a:r>
              <a:rPr lang="en-US" sz="3200" spc="0" dirty="0" err="1">
                <a:solidFill>
                  <a:schemeClr val="accent2"/>
                </a:solidFill>
              </a:rPr>
              <a:t>los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opioides</a:t>
            </a:r>
            <a:r>
              <a:rPr lang="en-US" sz="3200" spc="0" dirty="0">
                <a:solidFill>
                  <a:schemeClr val="accent2"/>
                </a:solidFill>
              </a:rPr>
              <a:t>, hay </a:t>
            </a:r>
            <a:r>
              <a:rPr lang="en-US" sz="3200" spc="0" dirty="0" err="1">
                <a:solidFill>
                  <a:schemeClr val="accent2"/>
                </a:solidFill>
              </a:rPr>
              <a:t>ayuda</a:t>
            </a:r>
            <a:r>
              <a:rPr lang="en-US" sz="3200" spc="0" dirty="0">
                <a:solidFill>
                  <a:schemeClr val="accent2"/>
                </a:solidFill>
              </a:rPr>
              <a:t> disponible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CE770-7B66-B257-12EA-1909F3ED61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2"/>
            <a:ext cx="14173199" cy="8003758"/>
          </a:xfrm>
        </p:spPr>
        <p:txBody>
          <a:bodyPr numCol="2" spcCol="457200"/>
          <a:lstStyle/>
          <a:p>
            <a:r>
              <a:rPr lang="en-US" b="1" dirty="0"/>
              <a:t>2-1-1 Texas: </a:t>
            </a:r>
            <a:r>
              <a:rPr lang="en-US" dirty="0" err="1"/>
              <a:t>Conexión</a:t>
            </a:r>
            <a:r>
              <a:rPr lang="en-US" dirty="0"/>
              <a:t> con </a:t>
            </a:r>
            <a:r>
              <a:rPr lang="en-US" dirty="0" err="1"/>
              <a:t>servicios</a:t>
            </a:r>
            <a:r>
              <a:rPr lang="en-US" dirty="0"/>
              <a:t> y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comunidad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2-1-1</a:t>
            </a:r>
          </a:p>
          <a:p>
            <a:r>
              <a:rPr lang="en-US" b="1" dirty="0" err="1"/>
              <a:t>Treatm</a:t>
            </a:r>
            <a:r>
              <a:rPr lang="en-US" b="1" dirty="0"/>
              <a:t> </a:t>
            </a:r>
            <a:r>
              <a:rPr lang="en-US" b="1" dirty="0" err="1"/>
              <a:t>Línea</a:t>
            </a:r>
            <a:r>
              <a:rPr lang="en-US" b="1" dirty="0"/>
              <a:t> de </a:t>
            </a:r>
            <a:r>
              <a:rPr lang="en-US" b="1" dirty="0" err="1"/>
              <a:t>ayuda</a:t>
            </a:r>
            <a:r>
              <a:rPr lang="en-US" b="1" dirty="0"/>
              <a:t> </a:t>
            </a:r>
            <a:r>
              <a:rPr lang="en-US" b="1" dirty="0" err="1"/>
              <a:t>nacional</a:t>
            </a:r>
            <a:r>
              <a:rPr lang="en-US" b="1" dirty="0"/>
              <a:t> 24/7 de SAMHSA: </a:t>
            </a:r>
            <a:r>
              <a:rPr lang="en-US" dirty="0" err="1"/>
              <a:t>Ofrece</a:t>
            </a:r>
            <a:r>
              <a:rPr lang="en-US" dirty="0"/>
              <a:t> </a:t>
            </a:r>
            <a:r>
              <a:rPr lang="en-US" dirty="0" err="1"/>
              <a:t>derivaciones</a:t>
            </a:r>
            <a:r>
              <a:rPr lang="en-US" dirty="0"/>
              <a:t> a </a:t>
            </a:r>
            <a:r>
              <a:rPr lang="en-US" dirty="0" err="1"/>
              <a:t>tratamientos</a:t>
            </a:r>
            <a:r>
              <a:rPr lang="en-US" dirty="0"/>
              <a:t> para personas y </a:t>
            </a:r>
            <a:r>
              <a:rPr lang="en-US" dirty="0" err="1"/>
              <a:t>familias</a:t>
            </a:r>
            <a:r>
              <a:rPr lang="en-US" dirty="0"/>
              <a:t> que se </a:t>
            </a:r>
            <a:r>
              <a:rPr lang="en-US" dirty="0" err="1"/>
              <a:t>enfrentan</a:t>
            </a:r>
            <a:r>
              <a:rPr lang="en-US" dirty="0"/>
              <a:t> a </a:t>
            </a:r>
            <a:r>
              <a:rPr lang="en-US" dirty="0" err="1"/>
              <a:t>trastornos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sustancias</a:t>
            </a:r>
            <a:r>
              <a:rPr lang="en-US" dirty="0"/>
              <a:t> o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 mental</a:t>
            </a:r>
          </a:p>
          <a:p>
            <a:pPr lvl="1"/>
            <a:r>
              <a:rPr lang="en-US" dirty="0"/>
              <a:t>800-662-4357 (800-662-HELP)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9-8-8 </a:t>
            </a:r>
            <a:r>
              <a:rPr lang="en-US" b="1" dirty="0" err="1"/>
              <a:t>Línea</a:t>
            </a:r>
            <a:r>
              <a:rPr lang="en-US" b="1" dirty="0"/>
              <a:t> de </a:t>
            </a:r>
            <a:r>
              <a:rPr lang="en-US" b="1" dirty="0" err="1"/>
              <a:t>Prevención</a:t>
            </a:r>
            <a:r>
              <a:rPr lang="en-US" b="1" dirty="0"/>
              <a:t> del </a:t>
            </a:r>
            <a:r>
              <a:rPr lang="en-US" b="1" dirty="0" err="1"/>
              <a:t>Suicidio</a:t>
            </a:r>
            <a:r>
              <a:rPr lang="en-US" b="1" dirty="0"/>
              <a:t> y Crisis: </a:t>
            </a:r>
            <a:r>
              <a:rPr lang="en-US" dirty="0"/>
              <a:t>Si </a:t>
            </a:r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pensamientos</a:t>
            </a:r>
            <a:r>
              <a:rPr lang="en-US" dirty="0"/>
              <a:t> </a:t>
            </a:r>
            <a:r>
              <a:rPr lang="en-US" dirty="0" err="1"/>
              <a:t>suicidas</a:t>
            </a:r>
            <a:r>
              <a:rPr lang="en-US" dirty="0"/>
              <a:t>, llama 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para </a:t>
            </a:r>
            <a:r>
              <a:rPr lang="en-US" dirty="0" err="1"/>
              <a:t>hablar</a:t>
            </a:r>
            <a:r>
              <a:rPr lang="en-US" dirty="0"/>
              <a:t> con un </a:t>
            </a:r>
            <a:r>
              <a:rPr lang="en-US" dirty="0" err="1"/>
              <a:t>consejero</a:t>
            </a:r>
            <a:r>
              <a:rPr lang="en-US" dirty="0"/>
              <a:t> de crisis y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apoyo</a:t>
            </a:r>
            <a:r>
              <a:rPr lang="en-US" dirty="0"/>
              <a:t> </a:t>
            </a:r>
            <a:r>
              <a:rPr lang="en-US" dirty="0" err="1"/>
              <a:t>emocional</a:t>
            </a:r>
            <a:r>
              <a:rPr lang="en-US" dirty="0"/>
              <a:t> </a:t>
            </a:r>
            <a:r>
              <a:rPr lang="en-US" dirty="0" err="1"/>
              <a:t>confidencial</a:t>
            </a:r>
            <a:r>
              <a:rPr lang="en-US" dirty="0"/>
              <a:t> a </a:t>
            </a:r>
            <a:r>
              <a:rPr lang="en-US" dirty="0" err="1"/>
              <a:t>cualquier</a:t>
            </a:r>
            <a:r>
              <a:rPr lang="en-US" dirty="0"/>
              <a:t> hora (24/7) </a:t>
            </a:r>
          </a:p>
          <a:p>
            <a:pPr lvl="1"/>
            <a:r>
              <a:rPr lang="en-US" dirty="0"/>
              <a:t>9-8-8</a:t>
            </a:r>
          </a:p>
          <a:p>
            <a:r>
              <a:rPr lang="en-US" dirty="0"/>
              <a:t>Explora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para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tratamiento</a:t>
            </a:r>
            <a:r>
              <a:rPr lang="en-US" dirty="0"/>
              <a:t> y la </a:t>
            </a:r>
            <a:r>
              <a:rPr lang="en-US" dirty="0" err="1"/>
              <a:t>recuperación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https://txopioidresponse.org/get_help</a:t>
            </a:r>
            <a:br>
              <a:rPr lang="en-US" dirty="0"/>
            </a:br>
            <a:r>
              <a:rPr lang="en-US" dirty="0">
                <a:hlinkClick r:id="rId3"/>
              </a:rPr>
              <a:t>https://txopioidresponse.org/es/buscar_ayuda.html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9DB285-55F4-C7B8-94FD-3C6DA5842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224" y="4283492"/>
            <a:ext cx="22987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67C8D-8AE6-9A98-473D-C5BA8E89A0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7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err="1"/>
              <a:t>Cómo</a:t>
            </a:r>
            <a:r>
              <a:rPr lang="en-US" sz="8000" dirty="0"/>
              <a:t> </a:t>
            </a:r>
            <a:r>
              <a:rPr lang="en-US" sz="8000" dirty="0" err="1"/>
              <a:t>puedes</a:t>
            </a:r>
            <a:r>
              <a:rPr lang="en-US" sz="8000" dirty="0"/>
              <a:t> </a:t>
            </a:r>
            <a:r>
              <a:rPr lang="en-US" sz="8000" dirty="0" err="1"/>
              <a:t>ayudar</a:t>
            </a:r>
            <a:r>
              <a:rPr lang="en-US" sz="80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200" spc="0" dirty="0">
                <a:solidFill>
                  <a:schemeClr val="accent2"/>
                </a:solidFill>
              </a:rPr>
              <a:t>Si </a:t>
            </a:r>
            <a:r>
              <a:rPr lang="en-US" sz="3200" spc="0" dirty="0" err="1">
                <a:solidFill>
                  <a:schemeClr val="accent2"/>
                </a:solidFill>
              </a:rPr>
              <a:t>piensas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hablar</a:t>
            </a:r>
            <a:r>
              <a:rPr lang="en-US" sz="3200" spc="0" dirty="0">
                <a:solidFill>
                  <a:schemeClr val="accent2"/>
                </a:solidFill>
              </a:rPr>
              <a:t> con un amigo, con </a:t>
            </a:r>
            <a:r>
              <a:rPr lang="en-US" sz="3200" spc="0" dirty="0" err="1">
                <a:solidFill>
                  <a:schemeClr val="accent2"/>
                </a:solidFill>
              </a:rPr>
              <a:t>tu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hijo</a:t>
            </a:r>
            <a:r>
              <a:rPr lang="en-US" sz="3200" spc="0" dirty="0">
                <a:solidFill>
                  <a:schemeClr val="accent2"/>
                </a:solidFill>
              </a:rPr>
              <a:t> o con </a:t>
            </a:r>
            <a:r>
              <a:rPr lang="en-US" sz="3200" spc="0" dirty="0" err="1">
                <a:solidFill>
                  <a:schemeClr val="accent2"/>
                </a:solidFill>
              </a:rPr>
              <a:t>otro</a:t>
            </a:r>
            <a:r>
              <a:rPr lang="en-US" sz="3200" spc="0" dirty="0">
                <a:solidFill>
                  <a:schemeClr val="accent2"/>
                </a:solidFill>
              </a:rPr>
              <a:t> ser </a:t>
            </a:r>
            <a:r>
              <a:rPr lang="en-US" sz="3200" spc="0" dirty="0" err="1">
                <a:solidFill>
                  <a:schemeClr val="accent2"/>
                </a:solidFill>
              </a:rPr>
              <a:t>querido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sobre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su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consumo</a:t>
            </a:r>
            <a:r>
              <a:rPr lang="en-US" sz="3200" spc="0" dirty="0">
                <a:solidFill>
                  <a:schemeClr val="accent2"/>
                </a:solidFill>
              </a:rPr>
              <a:t> de </a:t>
            </a:r>
            <a:r>
              <a:rPr lang="en-US" sz="3200" spc="0" dirty="0" err="1">
                <a:solidFill>
                  <a:schemeClr val="accent2"/>
                </a:solidFill>
              </a:rPr>
              <a:t>opioides</a:t>
            </a:r>
            <a:endParaRPr lang="en-US" sz="3200" spc="0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1"/>
            <a:ext cx="12246611" cy="6626639"/>
          </a:xfrm>
        </p:spPr>
        <p:txBody>
          <a:bodyPr/>
          <a:lstStyle/>
          <a:p>
            <a:r>
              <a:rPr lang="en-US" dirty="0" err="1"/>
              <a:t>Sé</a:t>
            </a:r>
            <a:r>
              <a:rPr lang="en-US" dirty="0"/>
              <a:t> </a:t>
            </a:r>
            <a:r>
              <a:rPr lang="en-US" dirty="0" err="1"/>
              <a:t>preciso</a:t>
            </a:r>
            <a:r>
              <a:rPr lang="en-US" dirty="0"/>
              <a:t>. </a:t>
            </a:r>
            <a:r>
              <a:rPr lang="en-US" dirty="0" err="1"/>
              <a:t>Explícale</a:t>
            </a:r>
            <a:r>
              <a:rPr lang="en-US" dirty="0"/>
              <a:t> lo que </a:t>
            </a:r>
            <a:r>
              <a:rPr lang="en-US" dirty="0" err="1"/>
              <a:t>hayas</a:t>
            </a:r>
            <a:r>
              <a:rPr lang="en-US" dirty="0"/>
              <a:t> </a:t>
            </a:r>
            <a:r>
              <a:rPr lang="en-US" dirty="0" err="1"/>
              <a:t>observado</a:t>
            </a:r>
            <a:r>
              <a:rPr lang="en-US" dirty="0"/>
              <a:t> 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preocupe</a:t>
            </a:r>
            <a:r>
              <a:rPr lang="en-US" dirty="0"/>
              <a:t>, sin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acusaciones</a:t>
            </a:r>
            <a:endParaRPr lang="en-US" dirty="0"/>
          </a:p>
          <a:p>
            <a:r>
              <a:rPr lang="en-US" dirty="0"/>
              <a:t>Haz </a:t>
            </a:r>
            <a:r>
              <a:rPr lang="en-US" dirty="0" err="1"/>
              <a:t>preguntas</a:t>
            </a:r>
            <a:r>
              <a:rPr lang="en-US" dirty="0"/>
              <a:t> </a:t>
            </a:r>
            <a:r>
              <a:rPr lang="en-US" dirty="0" err="1"/>
              <a:t>abiertas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diálogo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ambas </a:t>
            </a:r>
            <a:r>
              <a:rPr lang="en-US" dirty="0" err="1"/>
              <a:t>direcciones</a:t>
            </a:r>
            <a:r>
              <a:rPr lang="en-US" dirty="0"/>
              <a:t>, </a:t>
            </a:r>
            <a:r>
              <a:rPr lang="en-US" dirty="0" err="1"/>
              <a:t>escucha</a:t>
            </a:r>
            <a:r>
              <a:rPr lang="en-US" dirty="0"/>
              <a:t> 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 y di </a:t>
            </a:r>
            <a:r>
              <a:rPr lang="en-US" dirty="0" err="1"/>
              <a:t>todo</a:t>
            </a:r>
            <a:r>
              <a:rPr lang="en-US" dirty="0"/>
              <a:t> lo que </a:t>
            </a:r>
            <a:r>
              <a:rPr lang="en-US" dirty="0" err="1"/>
              <a:t>tengas</a:t>
            </a:r>
            <a:r>
              <a:rPr lang="en-US" dirty="0"/>
              <a:t> que </a:t>
            </a:r>
            <a:r>
              <a:rPr lang="en-US" dirty="0" err="1"/>
              <a:t>decir</a:t>
            </a:r>
            <a:endParaRPr lang="en-US" dirty="0"/>
          </a:p>
          <a:p>
            <a:r>
              <a:rPr lang="en-US" dirty="0" err="1"/>
              <a:t>Expresa</a:t>
            </a:r>
            <a:r>
              <a:rPr lang="en-US" dirty="0"/>
              <a:t> lo </a:t>
            </a:r>
            <a:r>
              <a:rPr lang="en-US" dirty="0" err="1"/>
              <a:t>mucho</a:t>
            </a:r>
            <a:r>
              <a:rPr lang="en-US" dirty="0"/>
              <a:t>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preocupas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persona y </a:t>
            </a:r>
            <a:r>
              <a:rPr lang="en-US" dirty="0" err="1"/>
              <a:t>tranquilízala</a:t>
            </a:r>
            <a:r>
              <a:rPr lang="en-US" dirty="0"/>
              <a:t> al </a:t>
            </a:r>
            <a:r>
              <a:rPr lang="en-US" dirty="0" err="1"/>
              <a:t>asegurarle</a:t>
            </a:r>
            <a:r>
              <a:rPr lang="en-US" dirty="0"/>
              <a:t> que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contar</a:t>
            </a:r>
            <a:r>
              <a:rPr lang="en-US" dirty="0"/>
              <a:t> con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apoyo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4E1DE-A521-D7B2-9EF0-9A7043E2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30" y="4114801"/>
            <a:ext cx="28702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0849D-B0F7-2BA6-9923-1DECC098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Cómo Hablar del Uso Indebido de Opioides Recetados">
            <a:hlinkClick r:id="" action="ppaction://media"/>
            <a:extLst>
              <a:ext uri="{FF2B5EF4-FFF2-40B4-BE49-F238E27FC236}">
                <a16:creationId xmlns:a16="http://schemas.microsoft.com/office/drawing/2014/main" id="{B34A3B8B-E6B2-02CC-F36F-168FF0265D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6008" y="980408"/>
            <a:ext cx="20805634" cy="117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5390"/>
            <a:ext cx="20574000" cy="3657600"/>
          </a:xfrm>
        </p:spPr>
        <p:txBody>
          <a:bodyPr/>
          <a:lstStyle/>
          <a:p>
            <a:r>
              <a:rPr lang="en-US" sz="10000" dirty="0"/>
              <a:t>Hay </a:t>
            </a:r>
            <a:r>
              <a:rPr lang="en-US" sz="10000" dirty="0" err="1"/>
              <a:t>tratamiento</a:t>
            </a:r>
            <a:r>
              <a:rPr lang="en-US" sz="10000" dirty="0"/>
              <a:t> disponible y la </a:t>
            </a:r>
            <a:r>
              <a:rPr lang="en-US" sz="10000" dirty="0" err="1"/>
              <a:t>recuperación</a:t>
            </a:r>
            <a:r>
              <a:rPr lang="en-US" sz="10000" dirty="0"/>
              <a:t> es </a:t>
            </a:r>
            <a:r>
              <a:rPr lang="en-US" sz="10000" dirty="0" err="1"/>
              <a:t>posible</a:t>
            </a:r>
            <a:endParaRPr lang="en-US" sz="10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67036" y="8481390"/>
            <a:ext cx="18443575" cy="1981202"/>
          </a:xfrm>
        </p:spPr>
        <p:txBody>
          <a:bodyPr>
            <a:noAutofit/>
          </a:bodyPr>
          <a:lstStyle/>
          <a:p>
            <a:r>
              <a:rPr lang="en-US" sz="3200" dirty="0" err="1"/>
              <a:t>Nadie</a:t>
            </a:r>
            <a:r>
              <a:rPr lang="en-US" sz="3200" dirty="0"/>
              <a:t> </a:t>
            </a:r>
            <a:r>
              <a:rPr lang="en-US" sz="3200" dirty="0" err="1"/>
              <a:t>tiene</a:t>
            </a:r>
            <a:r>
              <a:rPr lang="en-US" sz="3200" dirty="0"/>
              <a:t> la </a:t>
            </a:r>
            <a:r>
              <a:rPr lang="en-US" sz="3200" dirty="0" err="1"/>
              <a:t>intención</a:t>
            </a:r>
            <a:r>
              <a:rPr lang="en-US" sz="3200" dirty="0"/>
              <a:t> de </a:t>
            </a:r>
            <a:r>
              <a:rPr lang="en-US" sz="3200" dirty="0" err="1"/>
              <a:t>volverse</a:t>
            </a:r>
            <a:r>
              <a:rPr lang="en-US" sz="3200" dirty="0"/>
              <a:t> </a:t>
            </a:r>
            <a:r>
              <a:rPr lang="en-US" sz="3200" dirty="0" err="1"/>
              <a:t>adicto</a:t>
            </a:r>
            <a:r>
              <a:rPr lang="en-US" sz="3200" dirty="0"/>
              <a:t> a </a:t>
            </a:r>
            <a:r>
              <a:rPr lang="en-US" sz="3200" dirty="0" err="1"/>
              <a:t>los</a:t>
            </a:r>
            <a:r>
              <a:rPr lang="en-US" sz="3200" dirty="0"/>
              <a:t> </a:t>
            </a:r>
            <a:r>
              <a:rPr lang="en-US" sz="3200" dirty="0" err="1"/>
              <a:t>opioides</a:t>
            </a:r>
            <a:r>
              <a:rPr lang="en-US" sz="3200" dirty="0"/>
              <a:t>. </a:t>
            </a:r>
            <a:br>
              <a:rPr lang="en-US" sz="3200" dirty="0"/>
            </a:br>
            <a:r>
              <a:rPr lang="en-US" sz="3200" dirty="0"/>
              <a:t>La </a:t>
            </a:r>
            <a:r>
              <a:rPr lang="en-US" sz="3200" dirty="0" err="1"/>
              <a:t>adicción</a:t>
            </a:r>
            <a:r>
              <a:rPr lang="en-US" sz="3200" dirty="0"/>
              <a:t> es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enfermedad</a:t>
            </a:r>
            <a:r>
              <a:rPr lang="en-US" sz="3200" dirty="0"/>
              <a:t> que </a:t>
            </a:r>
            <a:r>
              <a:rPr lang="en-US" sz="3200" dirty="0" err="1"/>
              <a:t>puede</a:t>
            </a:r>
            <a:r>
              <a:rPr lang="en-US" sz="3200" dirty="0"/>
              <a:t> </a:t>
            </a:r>
            <a:r>
              <a:rPr lang="en-US" sz="3200" dirty="0" err="1"/>
              <a:t>afectar</a:t>
            </a:r>
            <a:r>
              <a:rPr lang="en-US" sz="3200" dirty="0"/>
              <a:t> a </a:t>
            </a:r>
            <a:r>
              <a:rPr lang="en-US" sz="3200" dirty="0" err="1"/>
              <a:t>cualquiera</a:t>
            </a:r>
            <a:r>
              <a:rPr lang="en-US" sz="3200" dirty="0"/>
              <a:t>. </a:t>
            </a:r>
            <a:r>
              <a:rPr lang="en-US" sz="3200" dirty="0" err="1"/>
              <a:t>Todo</a:t>
            </a:r>
            <a:r>
              <a:rPr lang="en-US" sz="3200" dirty="0"/>
              <a:t>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mundo</a:t>
            </a:r>
            <a:r>
              <a:rPr lang="en-US" sz="3200" dirty="0"/>
              <a:t> </a:t>
            </a:r>
            <a:r>
              <a:rPr lang="en-US" sz="3200" dirty="0" err="1"/>
              <a:t>merece</a:t>
            </a:r>
            <a:r>
              <a:rPr lang="en-US" sz="3200" dirty="0"/>
              <a:t> </a:t>
            </a:r>
            <a:r>
              <a:rPr lang="en-US" sz="3200" dirty="0" err="1"/>
              <a:t>ayuda</a:t>
            </a:r>
            <a:r>
              <a:rPr lang="en-US" sz="32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 err="1"/>
              <a:t>Credenciales</a:t>
            </a:r>
            <a:r>
              <a:rPr lang="en-US" dirty="0"/>
              <a:t> del </a:t>
            </a:r>
            <a:r>
              <a:rPr lang="en-US" dirty="0" err="1"/>
              <a:t>presentador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de </a:t>
            </a:r>
            <a:r>
              <a:rPr lang="en-US" dirty="0" err="1"/>
              <a:t>contacto</a:t>
            </a:r>
            <a:r>
              <a:rPr lang="en-US" dirty="0"/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0399" y="5486400"/>
            <a:ext cx="15863455" cy="5943600"/>
          </a:xfrm>
        </p:spPr>
        <p:txBody>
          <a:bodyPr/>
          <a:lstStyle/>
          <a:p>
            <a:r>
              <a:rPr lang="en-US" dirty="0"/>
              <a:t>La crisis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</a:t>
            </a:r>
            <a:r>
              <a:rPr lang="en-US" dirty="0" err="1"/>
              <a:t>conllevan</a:t>
            </a:r>
            <a:r>
              <a:rPr lang="en-US" dirty="0"/>
              <a:t>?</a:t>
            </a:r>
          </a:p>
          <a:p>
            <a:r>
              <a:rPr lang="en-US" dirty="0"/>
              <a:t>El </a:t>
            </a:r>
            <a:r>
              <a:rPr lang="en-US" dirty="0" err="1"/>
              <a:t>mito</a:t>
            </a:r>
            <a:r>
              <a:rPr lang="en-US" dirty="0"/>
              <a:t> </a:t>
            </a:r>
            <a:r>
              <a:rPr lang="en-US" dirty="0" err="1"/>
              <a:t>frente</a:t>
            </a:r>
            <a:r>
              <a:rPr lang="en-US" dirty="0"/>
              <a:t> a la </a:t>
            </a:r>
            <a:r>
              <a:rPr lang="en-US" dirty="0" err="1"/>
              <a:t>realidad</a:t>
            </a:r>
            <a:r>
              <a:rPr lang="en-US" dirty="0"/>
              <a:t> y las ideas </a:t>
            </a:r>
            <a:r>
              <a:rPr lang="en-US" dirty="0" err="1"/>
              <a:t>equivocadas</a:t>
            </a:r>
            <a:endParaRPr lang="en-US" dirty="0"/>
          </a:p>
          <a:p>
            <a:r>
              <a:rPr lang="en-US" dirty="0" err="1"/>
              <a:t>Medidas</a:t>
            </a:r>
            <a:r>
              <a:rPr lang="en-US" dirty="0"/>
              <a:t> que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tomar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AEE5-0607-B42A-870A-62A4135A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“Uno de </a:t>
            </a:r>
            <a:r>
              <a:rPr lang="en-US" dirty="0" err="1"/>
              <a:t>cada</a:t>
            </a:r>
            <a:r>
              <a:rPr lang="en-US" dirty="0"/>
              <a:t> cuatro </a:t>
            </a:r>
            <a:r>
              <a:rPr lang="en-US" dirty="0" err="1"/>
              <a:t>texanos</a:t>
            </a:r>
            <a:r>
              <a:rPr lang="en-US" dirty="0"/>
              <a:t> ha </a:t>
            </a:r>
            <a:r>
              <a:rPr lang="en-US" dirty="0" err="1"/>
              <a:t>sufrido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 o </a:t>
            </a:r>
            <a:r>
              <a:rPr lang="en-US" dirty="0" err="1"/>
              <a:t>conoce</a:t>
            </a:r>
            <a:r>
              <a:rPr lang="en-US" dirty="0"/>
              <a:t> a </a:t>
            </a:r>
            <a:r>
              <a:rPr lang="en-US" dirty="0" err="1"/>
              <a:t>alguien</a:t>
            </a:r>
            <a:r>
              <a:rPr lang="en-US" dirty="0"/>
              <a:t> que la ha </a:t>
            </a:r>
            <a:r>
              <a:rPr lang="en-US" dirty="0" err="1"/>
              <a:t>sufrido</a:t>
            </a:r>
            <a:r>
              <a:rPr lang="en-US" dirty="0"/>
              <a:t>”.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6E84-6F1B-71F1-D534-EDC869738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0552" y="10286999"/>
            <a:ext cx="20116800" cy="2098965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de las </a:t>
            </a:r>
            <a:r>
              <a:rPr lang="en-US" dirty="0" err="1"/>
              <a:t>encuestas</a:t>
            </a:r>
            <a:r>
              <a:rPr lang="en-US" dirty="0"/>
              <a:t> de panel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2020 y 2021 a un total de 3,347 </a:t>
            </a:r>
            <a:r>
              <a:rPr lang="en-US" dirty="0" err="1"/>
              <a:t>participantes</a:t>
            </a:r>
            <a:r>
              <a:rPr lang="en-US" dirty="0"/>
              <a:t> </a:t>
            </a:r>
            <a:r>
              <a:rPr lang="en-US" dirty="0" err="1"/>
              <a:t>adultos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estado</a:t>
            </a:r>
            <a:r>
              <a:rPr lang="en-US" dirty="0"/>
              <a:t> de Texas. Los </a:t>
            </a:r>
            <a:r>
              <a:rPr lang="en-US" dirty="0" err="1"/>
              <a:t>participantes</a:t>
            </a:r>
            <a:r>
              <a:rPr lang="en-US" dirty="0"/>
              <a:t> </a:t>
            </a:r>
            <a:r>
              <a:rPr lang="en-US" dirty="0" err="1"/>
              <a:t>fueron</a:t>
            </a:r>
            <a:r>
              <a:rPr lang="en-US" dirty="0"/>
              <a:t> </a:t>
            </a:r>
            <a:r>
              <a:rPr lang="en-US" dirty="0" err="1"/>
              <a:t>seleccionados</a:t>
            </a:r>
            <a:r>
              <a:rPr lang="en-US" dirty="0"/>
              <a:t> de forma que </a:t>
            </a:r>
            <a:r>
              <a:rPr lang="en-US" dirty="0" err="1"/>
              <a:t>reflejaran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demográficos</a:t>
            </a:r>
            <a:r>
              <a:rPr lang="en-US" dirty="0"/>
              <a:t> </a:t>
            </a:r>
            <a:r>
              <a:rPr lang="en-US" dirty="0" err="1"/>
              <a:t>actuales</a:t>
            </a:r>
            <a:r>
              <a:rPr lang="en-US" dirty="0"/>
              <a:t> de Texas, </a:t>
            </a:r>
            <a:r>
              <a:rPr lang="en-US" dirty="0" err="1"/>
              <a:t>incluidos</a:t>
            </a:r>
            <a:r>
              <a:rPr lang="en-US" dirty="0"/>
              <a:t> la </a:t>
            </a:r>
            <a:r>
              <a:rPr lang="en-US" dirty="0" err="1"/>
              <a:t>edad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género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origen</a:t>
            </a:r>
            <a:r>
              <a:rPr lang="en-US" dirty="0"/>
              <a:t> </a:t>
            </a:r>
            <a:r>
              <a:rPr lang="en-US" dirty="0" err="1"/>
              <a:t>étnico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5667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cifras</a:t>
            </a:r>
            <a:r>
              <a:rPr lang="en-US" dirty="0"/>
              <a:t> de Texas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D0718F-FE2E-1CBF-D14C-0BA9BBF374E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0" y="0"/>
            <a:ext cx="11887200" cy="13715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08A985-E0B9-A1E1-ED9D-961315FD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56" y="914400"/>
            <a:ext cx="10058400" cy="2286000"/>
          </a:xfrm>
        </p:spPr>
        <p:txBody>
          <a:bodyPr/>
          <a:lstStyle/>
          <a:p>
            <a:r>
              <a:rPr lang="en-US" sz="3800" dirty="0"/>
              <a:t>Uno de </a:t>
            </a:r>
            <a:r>
              <a:rPr lang="en-US" sz="3800" dirty="0" err="1"/>
              <a:t>cada</a:t>
            </a:r>
            <a:r>
              <a:rPr lang="en-US" sz="3800" dirty="0"/>
              <a:t> cuatro </a:t>
            </a:r>
            <a:r>
              <a:rPr lang="en-US" sz="3800" dirty="0" err="1"/>
              <a:t>texanos</a:t>
            </a:r>
            <a:r>
              <a:rPr lang="en-US" sz="3800" dirty="0"/>
              <a:t> ha </a:t>
            </a:r>
            <a:r>
              <a:rPr lang="en-US" sz="3800" dirty="0" err="1"/>
              <a:t>sufrido</a:t>
            </a:r>
            <a:r>
              <a:rPr lang="en-US" sz="3800" dirty="0"/>
              <a:t> </a:t>
            </a:r>
            <a:r>
              <a:rPr lang="en-US" sz="3800" dirty="0" err="1"/>
              <a:t>una</a:t>
            </a:r>
            <a:r>
              <a:rPr lang="en-US" sz="3800" dirty="0"/>
              <a:t> </a:t>
            </a:r>
            <a:r>
              <a:rPr lang="en-US" sz="3800" dirty="0" err="1"/>
              <a:t>sobredosis</a:t>
            </a:r>
            <a:r>
              <a:rPr lang="en-US" sz="3800" dirty="0"/>
              <a:t> de </a:t>
            </a:r>
            <a:r>
              <a:rPr lang="en-US" sz="3800" dirty="0" err="1"/>
              <a:t>opioides</a:t>
            </a:r>
            <a:r>
              <a:rPr lang="en-US" sz="3800" dirty="0"/>
              <a:t> o </a:t>
            </a:r>
            <a:r>
              <a:rPr lang="en-US" sz="3800" dirty="0" err="1"/>
              <a:t>conoce</a:t>
            </a:r>
            <a:r>
              <a:rPr lang="en-US" sz="3800" dirty="0"/>
              <a:t> a </a:t>
            </a:r>
            <a:r>
              <a:rPr lang="en-US" sz="3800" dirty="0" err="1"/>
              <a:t>alguien</a:t>
            </a:r>
            <a:r>
              <a:rPr lang="en-US" sz="3800" dirty="0"/>
              <a:t> que la ha </a:t>
            </a:r>
            <a:r>
              <a:rPr lang="en-US" sz="3800" dirty="0" err="1"/>
              <a:t>sufrido</a:t>
            </a:r>
            <a:r>
              <a:rPr lang="en-US" sz="3800" dirty="0"/>
              <a:t>. 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E4324-F4D7-DDB0-3863-F55DB6CF6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1" y="6344471"/>
            <a:ext cx="10058399" cy="737152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2400" dirty="0" err="1"/>
              <a:t>Casi</a:t>
            </a:r>
            <a:r>
              <a:rPr lang="en-US" sz="2400" dirty="0"/>
              <a:t> uno de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cinco</a:t>
            </a:r>
            <a:r>
              <a:rPr lang="en-US" sz="2400" dirty="0"/>
              <a:t> </a:t>
            </a:r>
            <a:r>
              <a:rPr lang="en-US" sz="2400" dirty="0" err="1"/>
              <a:t>estudiantes</a:t>
            </a:r>
            <a:r>
              <a:rPr lang="en-US" sz="2400" dirty="0"/>
              <a:t> de </a:t>
            </a:r>
            <a:r>
              <a:rPr lang="en-US" sz="2400" dirty="0" err="1"/>
              <a:t>preparatoria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Texas ha </a:t>
            </a:r>
            <a:r>
              <a:rPr lang="en-US" sz="2400" dirty="0" err="1"/>
              <a:t>tomado</a:t>
            </a:r>
            <a:r>
              <a:rPr lang="en-US" sz="2400" dirty="0"/>
              <a:t> </a:t>
            </a:r>
            <a:r>
              <a:rPr lang="en-US" sz="2400" dirty="0" err="1"/>
              <a:t>medicamentos</a:t>
            </a:r>
            <a:r>
              <a:rPr lang="en-US" sz="2400" dirty="0"/>
              <a:t> de </a:t>
            </a:r>
            <a:r>
              <a:rPr lang="en-US" sz="2400" dirty="0" err="1"/>
              <a:t>venta</a:t>
            </a:r>
            <a:r>
              <a:rPr lang="en-US" sz="2400" dirty="0"/>
              <a:t> con </a:t>
            </a:r>
            <a:r>
              <a:rPr lang="en-US" sz="2400" dirty="0" err="1"/>
              <a:t>receta</a:t>
            </a:r>
            <a:r>
              <a:rPr lang="en-US" sz="2400" dirty="0"/>
              <a:t> sin </a:t>
            </a:r>
            <a:r>
              <a:rPr lang="en-US" sz="2400" dirty="0" err="1"/>
              <a:t>tener</a:t>
            </a:r>
            <a:r>
              <a:rPr lang="en-US" sz="2400" dirty="0"/>
              <a:t> </a:t>
            </a:r>
            <a:r>
              <a:rPr lang="en-US" sz="2400" dirty="0" err="1"/>
              <a:t>receta</a:t>
            </a:r>
            <a:r>
              <a:rPr lang="en-US" sz="2400" dirty="0"/>
              <a:t> </a:t>
            </a:r>
            <a:r>
              <a:rPr lang="en-US" sz="2400" dirty="0" err="1"/>
              <a:t>médica</a:t>
            </a:r>
            <a:r>
              <a:rPr lang="en-US" sz="2400" dirty="0"/>
              <a:t> (</a:t>
            </a:r>
            <a:r>
              <a:rPr lang="en-US" sz="2400" dirty="0" err="1"/>
              <a:t>Salud</a:t>
            </a:r>
            <a:r>
              <a:rPr lang="en-US" sz="2400" dirty="0"/>
              <a:t> y </a:t>
            </a:r>
            <a:r>
              <a:rPr lang="en-US" sz="2400" dirty="0" err="1"/>
              <a:t>Servicios</a:t>
            </a:r>
            <a:r>
              <a:rPr lang="en-US" sz="2400" dirty="0"/>
              <a:t> Humanos de Texas). </a:t>
            </a:r>
          </a:p>
          <a:p>
            <a:pPr>
              <a:lnSpc>
                <a:spcPct val="125000"/>
              </a:lnSpc>
            </a:pPr>
            <a:r>
              <a:rPr lang="en-US" sz="2400" dirty="0"/>
              <a:t>La </a:t>
            </a:r>
            <a:r>
              <a:rPr lang="en-US" sz="2400" dirty="0" err="1"/>
              <a:t>sobredosis</a:t>
            </a:r>
            <a:r>
              <a:rPr lang="en-US" sz="2400" dirty="0"/>
              <a:t> de </a:t>
            </a:r>
            <a:r>
              <a:rPr lang="en-US" sz="2400" dirty="0" err="1"/>
              <a:t>medicamentos</a:t>
            </a:r>
            <a:r>
              <a:rPr lang="en-US" sz="2400" dirty="0"/>
              <a:t> </a:t>
            </a:r>
            <a:r>
              <a:rPr lang="en-US" sz="2400" dirty="0" err="1"/>
              <a:t>recetados</a:t>
            </a:r>
            <a:r>
              <a:rPr lang="en-US" sz="2400" dirty="0"/>
              <a:t> es </a:t>
            </a:r>
            <a:r>
              <a:rPr lang="en-US" sz="2400" dirty="0" err="1"/>
              <a:t>una</a:t>
            </a:r>
            <a:r>
              <a:rPr lang="en-US" sz="2400" dirty="0"/>
              <a:t> de las </a:t>
            </a:r>
            <a:r>
              <a:rPr lang="en-US" sz="2400" dirty="0" err="1"/>
              <a:t>principales</a:t>
            </a:r>
            <a:r>
              <a:rPr lang="en-US" sz="2400" dirty="0"/>
              <a:t> </a:t>
            </a:r>
            <a:r>
              <a:rPr lang="en-US" sz="2400" dirty="0" err="1"/>
              <a:t>causas</a:t>
            </a:r>
            <a:r>
              <a:rPr lang="en-US" sz="2400" dirty="0"/>
              <a:t> de </a:t>
            </a:r>
            <a:r>
              <a:rPr lang="en-US" sz="2400" dirty="0" err="1"/>
              <a:t>mortalidad</a:t>
            </a:r>
            <a:r>
              <a:rPr lang="en-US" sz="2400" dirty="0"/>
              <a:t> </a:t>
            </a:r>
            <a:r>
              <a:rPr lang="en-US" sz="2400" dirty="0" err="1"/>
              <a:t>materna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Texas (</a:t>
            </a:r>
            <a:r>
              <a:rPr lang="en-US" sz="2400" dirty="0" err="1"/>
              <a:t>Salud</a:t>
            </a:r>
            <a:r>
              <a:rPr lang="en-US" sz="2400" dirty="0"/>
              <a:t> y </a:t>
            </a:r>
            <a:r>
              <a:rPr lang="en-US" sz="2400" dirty="0" err="1"/>
              <a:t>Servicios</a:t>
            </a:r>
            <a:r>
              <a:rPr lang="en-US" sz="2400" dirty="0"/>
              <a:t> Humanos de Texas). </a:t>
            </a:r>
          </a:p>
          <a:p>
            <a:pPr>
              <a:lnSpc>
                <a:spcPct val="125000"/>
              </a:lnSpc>
            </a:pPr>
            <a:r>
              <a:rPr lang="en-US" sz="2400" dirty="0" err="1"/>
              <a:t>En</a:t>
            </a:r>
            <a:r>
              <a:rPr lang="en-US" sz="2400" dirty="0"/>
              <a:t> 2020, </a:t>
            </a:r>
            <a:r>
              <a:rPr lang="en-US" sz="2400" dirty="0" err="1"/>
              <a:t>cerca</a:t>
            </a:r>
            <a:r>
              <a:rPr lang="en-US" sz="2400" dirty="0"/>
              <a:t> de 92,000 personas </a:t>
            </a:r>
            <a:r>
              <a:rPr lang="en-US" sz="2400" dirty="0" err="1"/>
              <a:t>murieron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sobredosis</a:t>
            </a:r>
            <a:r>
              <a:rPr lang="en-US" sz="2400" dirty="0"/>
              <a:t> de </a:t>
            </a:r>
            <a:r>
              <a:rPr lang="en-US" sz="2400" dirty="0" err="1"/>
              <a:t>drogas</a:t>
            </a:r>
            <a:r>
              <a:rPr lang="en-US" sz="2400" dirty="0"/>
              <a:t>, lo que </a:t>
            </a:r>
            <a:r>
              <a:rPr lang="en-US" sz="2400" dirty="0" err="1"/>
              <a:t>hace</a:t>
            </a:r>
            <a:r>
              <a:rPr lang="en-US" sz="2400" dirty="0"/>
              <a:t> que </a:t>
            </a:r>
            <a:r>
              <a:rPr lang="en-US" sz="2400" dirty="0" err="1"/>
              <a:t>esta</a:t>
            </a:r>
            <a:r>
              <a:rPr lang="en-US" sz="2400" dirty="0"/>
              <a:t> sea </a:t>
            </a:r>
            <a:r>
              <a:rPr lang="en-US" sz="2400" dirty="0" err="1"/>
              <a:t>una</a:t>
            </a:r>
            <a:r>
              <a:rPr lang="en-US" sz="2400" dirty="0"/>
              <a:t> de las </a:t>
            </a:r>
            <a:r>
              <a:rPr lang="en-US" sz="2400" dirty="0" err="1"/>
              <a:t>principales</a:t>
            </a:r>
            <a:r>
              <a:rPr lang="en-US" sz="2400" dirty="0"/>
              <a:t> </a:t>
            </a:r>
            <a:r>
              <a:rPr lang="en-US" sz="2400" dirty="0" err="1"/>
              <a:t>causas</a:t>
            </a:r>
            <a:r>
              <a:rPr lang="en-US" sz="2400" dirty="0"/>
              <a:t> de </a:t>
            </a:r>
            <a:r>
              <a:rPr lang="en-US" sz="2400" dirty="0" err="1"/>
              <a:t>muerte</a:t>
            </a:r>
            <a:r>
              <a:rPr lang="en-US" sz="2400" dirty="0"/>
              <a:t> </a:t>
            </a:r>
            <a:r>
              <a:rPr lang="en-US" sz="2400" dirty="0" err="1"/>
              <a:t>relacionada</a:t>
            </a:r>
            <a:r>
              <a:rPr lang="en-US" sz="2400" dirty="0"/>
              <a:t> con </a:t>
            </a:r>
            <a:r>
              <a:rPr lang="en-US" sz="2400" dirty="0" err="1"/>
              <a:t>lesiones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Estados</a:t>
            </a:r>
            <a:r>
              <a:rPr lang="en-US" sz="2400" dirty="0"/>
              <a:t> Unidos. </a:t>
            </a:r>
            <a:r>
              <a:rPr lang="en-US" sz="2400" dirty="0" err="1"/>
              <a:t>Casi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75% de </a:t>
            </a:r>
            <a:r>
              <a:rPr lang="en-US" sz="2400" dirty="0" err="1"/>
              <a:t>esas</a:t>
            </a:r>
            <a:r>
              <a:rPr lang="en-US" sz="2400" dirty="0"/>
              <a:t> </a:t>
            </a:r>
            <a:r>
              <a:rPr lang="en-US" sz="2400" dirty="0" err="1"/>
              <a:t>muertes</a:t>
            </a:r>
            <a:r>
              <a:rPr lang="en-US" sz="2400" dirty="0"/>
              <a:t> </a:t>
            </a:r>
            <a:r>
              <a:rPr lang="en-US" sz="2400" dirty="0" err="1"/>
              <a:t>fueron</a:t>
            </a:r>
            <a:r>
              <a:rPr lang="en-US" sz="2400" dirty="0"/>
              <a:t> </a:t>
            </a:r>
            <a:r>
              <a:rPr lang="en-US" sz="2400" dirty="0" err="1"/>
              <a:t>causadas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un </a:t>
            </a:r>
            <a:r>
              <a:rPr lang="en-US" sz="2400" dirty="0" err="1"/>
              <a:t>opioide</a:t>
            </a:r>
            <a:r>
              <a:rPr lang="en-US" sz="2400" dirty="0"/>
              <a:t> de </a:t>
            </a:r>
            <a:r>
              <a:rPr lang="en-US" sz="2400" dirty="0" err="1"/>
              <a:t>venta</a:t>
            </a:r>
            <a:r>
              <a:rPr lang="en-US" sz="2400" dirty="0"/>
              <a:t> con </a:t>
            </a:r>
            <a:r>
              <a:rPr lang="en-US" sz="2400" dirty="0" err="1"/>
              <a:t>receta</a:t>
            </a:r>
            <a:r>
              <a:rPr lang="en-US" sz="2400" dirty="0"/>
              <a:t> o </a:t>
            </a:r>
            <a:r>
              <a:rPr lang="en-US" sz="2400" dirty="0" err="1"/>
              <a:t>ilícito</a:t>
            </a:r>
            <a:r>
              <a:rPr lang="en-US" sz="2400" dirty="0"/>
              <a:t>. Las </a:t>
            </a:r>
            <a:r>
              <a:rPr lang="en-US" sz="2400" dirty="0" err="1"/>
              <a:t>muertes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sobredosis</a:t>
            </a:r>
            <a:r>
              <a:rPr lang="en-US" sz="2400" dirty="0"/>
              <a:t> </a:t>
            </a:r>
            <a:r>
              <a:rPr lang="en-US" sz="2400" dirty="0" err="1"/>
              <a:t>siguen</a:t>
            </a:r>
            <a:r>
              <a:rPr lang="en-US" sz="2400" dirty="0"/>
              <a:t> </a:t>
            </a:r>
            <a:r>
              <a:rPr lang="en-US" sz="2400" dirty="0" err="1"/>
              <a:t>aumentando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Estados</a:t>
            </a:r>
            <a:r>
              <a:rPr lang="en-US" sz="2400" dirty="0"/>
              <a:t> Unidos (</a:t>
            </a:r>
            <a:r>
              <a:rPr lang="en-US" sz="2400" dirty="0" err="1"/>
              <a:t>Centros</a:t>
            </a:r>
            <a:r>
              <a:rPr lang="en-US" sz="2400" dirty="0"/>
              <a:t> para </a:t>
            </a:r>
            <a:r>
              <a:rPr lang="en-US" sz="2400" dirty="0" err="1"/>
              <a:t>el</a:t>
            </a:r>
            <a:r>
              <a:rPr lang="en-US" sz="2400" dirty="0"/>
              <a:t> Control y la </a:t>
            </a:r>
            <a:r>
              <a:rPr lang="en-US" sz="2400" dirty="0" err="1"/>
              <a:t>Prevención</a:t>
            </a:r>
            <a:r>
              <a:rPr lang="en-US" sz="2400" dirty="0"/>
              <a:t> de </a:t>
            </a:r>
            <a:r>
              <a:rPr lang="en-US" sz="2400" dirty="0" err="1"/>
              <a:t>Enfermedades</a:t>
            </a:r>
            <a:r>
              <a:rPr lang="en-US" sz="2400" dirty="0"/>
              <a:t>).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8CAB-9811-C397-50CE-C8A47CCC42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600" y="4161777"/>
            <a:ext cx="10058400" cy="1849731"/>
          </a:xfrm>
        </p:spPr>
        <p:txBody>
          <a:bodyPr>
            <a:normAutofit/>
          </a:bodyPr>
          <a:lstStyle/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Harris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Dallas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Bexar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Travis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400" dirty="0" err="1"/>
              <a:t>Condado</a:t>
            </a:r>
            <a:r>
              <a:rPr lang="en-US" sz="2400" dirty="0"/>
              <a:t> de Tarrant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146AE4-6894-4098-A0D5-A9B928037D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148312"/>
            <a:ext cx="10058400" cy="104733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MX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Los cinco principales condados en Texas con el mayor</a:t>
            </a:r>
            <a:r>
              <a:rPr lang="es-MX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MX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número de muertes por sobredosis de opioides a partir de</a:t>
            </a:r>
            <a:r>
              <a:rPr lang="es-MX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MX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2019 son los siguientes: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42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regionales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NOMBRE DE LA REGIÓN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regionales</a:t>
            </a:r>
            <a:r>
              <a:rPr lang="en-US" dirty="0"/>
              <a:t> </a:t>
            </a:r>
            <a:r>
              <a:rPr lang="en-US" dirty="0" err="1"/>
              <a:t>correspondientes</a:t>
            </a:r>
            <a:r>
              <a:rPr lang="en-US" dirty="0"/>
              <a:t> al </a:t>
            </a:r>
            <a:r>
              <a:rPr lang="en-US" dirty="0" err="1"/>
              <a:t>área</a:t>
            </a:r>
            <a:r>
              <a:rPr lang="en-US" dirty="0"/>
              <a:t> de sus </a:t>
            </a:r>
            <a:r>
              <a:rPr lang="en-US" dirty="0" err="1"/>
              <a:t>organizaciones</a:t>
            </a:r>
            <a:r>
              <a:rPr lang="en-US" dirty="0"/>
              <a:t>.</a:t>
            </a:r>
          </a:p>
          <a:p>
            <a:r>
              <a:rPr lang="en-US" dirty="0"/>
              <a:t>Ver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 de HHS (</a:t>
            </a:r>
            <a:r>
              <a:rPr lang="en-US" dirty="0" err="1"/>
              <a:t>Salud</a:t>
            </a:r>
            <a:r>
              <a:rPr lang="en-US" dirty="0"/>
              <a:t> y </a:t>
            </a:r>
            <a:r>
              <a:rPr lang="en-US" dirty="0" err="1"/>
              <a:t>Servicios</a:t>
            </a:r>
            <a:r>
              <a:rPr lang="en-US" dirty="0"/>
              <a:t> Humanos) de Texas: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healthdata.dshs.texas.gov</a:t>
            </a:r>
            <a:r>
              <a:rPr lang="en-US" dirty="0">
                <a:hlinkClick r:id="rId2"/>
              </a:rPr>
              <a:t>/dashboards/drugs-and-alcohol/opioids/</a:t>
            </a:r>
            <a:r>
              <a:rPr lang="en-US" dirty="0"/>
              <a:t> </a:t>
            </a:r>
          </a:p>
          <a:p>
            <a:r>
              <a:rPr lang="en-US" dirty="0"/>
              <a:t>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títulos</a:t>
            </a:r>
            <a:r>
              <a:rPr lang="en-US" dirty="0"/>
              <a:t> y </a:t>
            </a:r>
            <a:r>
              <a:rPr lang="en-US" dirty="0" err="1"/>
              <a:t>subtítulos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SEE HOW PRESCRIPTION OPIOIDS WORK</a:t>
            </a:r>
          </a:p>
        </p:txBody>
      </p:sp>
      <p:pic>
        <p:nvPicPr>
          <p:cNvPr id="2" name="Online Media 1" descr="¿Cómo Actúan los Opioides Recetados?">
            <a:hlinkClick r:id="" action="ppaction://media"/>
            <a:extLst>
              <a:ext uri="{FF2B5EF4-FFF2-40B4-BE49-F238E27FC236}">
                <a16:creationId xmlns:a16="http://schemas.microsoft.com/office/drawing/2014/main" id="{7BA30432-5BCE-37D9-79D6-02BAE13520B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673" y="1004514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3834</TotalTime>
  <Words>1477</Words>
  <Application>Microsoft Office PowerPoint</Application>
  <PresentationFormat>Custom</PresentationFormat>
  <Paragraphs>159</Paragraphs>
  <Slides>29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Black</vt:lpstr>
      <vt:lpstr>Calibri</vt:lpstr>
      <vt:lpstr>Times New Roman</vt:lpstr>
      <vt:lpstr>Office Theme</vt:lpstr>
      <vt:lpstr>Cómo prevenir el consumo indebido de opioides recetados</vt:lpstr>
      <vt:lpstr>Organización presentadora </vt:lpstr>
      <vt:lpstr>Agenda</vt:lpstr>
      <vt:lpstr>“Uno de cada cuatro texanos ha sufrido una sobredosis de opioides o conoce a alguien que la ha sufrido”. </vt:lpstr>
      <vt:lpstr>Datos y cifras de Texas</vt:lpstr>
      <vt:lpstr>Uno de cada cuatro texanos ha sufrido una sobredosis de opioides o conoce a alguien que la ha sufrido.  </vt:lpstr>
      <vt:lpstr>Datos regionales </vt:lpstr>
      <vt:lpstr>¿Qué son los opioides? </vt:lpstr>
      <vt:lpstr>INSERT VIDEO:  SEE HOW PRESCRIPTION OPIOIDS WORK</vt:lpstr>
      <vt:lpstr>PowerPoint Presentation</vt:lpstr>
      <vt:lpstr>¿Qué riesgos conllevan? </vt:lpstr>
      <vt:lpstr>INSERT VIDEO:  LEARN THE RISKS OF OPIOID MISUSE</vt:lpstr>
      <vt:lpstr>PowerPoint Presentation</vt:lpstr>
      <vt:lpstr>PowerPoint Presentation</vt:lpstr>
      <vt:lpstr>PowerPoint Presentation</vt:lpstr>
      <vt:lpstr>Cómo actuar ante una sobredosis </vt:lpstr>
      <vt:lpstr>Ideas equivocadas comunes </vt:lpstr>
      <vt:lpstr>La realidad frente al mito</vt:lpstr>
      <vt:lpstr>La realidad frente al mito</vt:lpstr>
      <vt:lpstr>Palabras que deben evitarse </vt:lpstr>
      <vt:lpstr>Palabras adecuadas</vt:lpstr>
      <vt:lpstr>La realidad frente al mito</vt:lpstr>
      <vt:lpstr>Medidas que puedes tomar </vt:lpstr>
      <vt:lpstr>Cómo puedes ayudar </vt:lpstr>
      <vt:lpstr>Cómo puedes ayudar </vt:lpstr>
      <vt:lpstr>Cómo puedes ayudar </vt:lpstr>
      <vt:lpstr>Cómo puedes ayudar </vt:lpstr>
      <vt:lpstr>PowerPoint Presentation</vt:lpstr>
      <vt:lpstr>Hay tratamiento disponible y la recuperación es posible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Anaya Rodriguez, Laura</cp:lastModifiedBy>
  <cp:revision>648</cp:revision>
  <dcterms:created xsi:type="dcterms:W3CDTF">2021-12-09T15:54:24Z</dcterms:created>
  <dcterms:modified xsi:type="dcterms:W3CDTF">2023-02-10T19:14:48Z</dcterms:modified>
  <cp:category/>
</cp:coreProperties>
</file>